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Staatliches" charset="1" panose="00000000000000000000"/>
      <p:regular r:id="rId38"/>
    </p:embeddedFont>
    <p:embeddedFont>
      <p:font typeface="Open Sans Bold" charset="1" panose="020B0806030504020204"/>
      <p:regular r:id="rId39"/>
    </p:embeddedFont>
    <p:embeddedFont>
      <p:font typeface="Open Sans" charset="1" panose="020B0606030504020204"/>
      <p:regular r:id="rId40"/>
    </p:embeddedFont>
    <p:embeddedFont>
      <p:font typeface="Open Sans Italics" charset="1" panose="020B0606030504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png" Type="http://schemas.openxmlformats.org/officeDocument/2006/relationships/image"/><Relationship Id="rId6" Target="../media/image4.png" Type="http://schemas.openxmlformats.org/officeDocument/2006/relationships/image"/><Relationship Id="rId7"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jpeg" Type="http://schemas.openxmlformats.org/officeDocument/2006/relationships/image"/><Relationship Id="rId7"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1.jpeg" Type="http://schemas.openxmlformats.org/officeDocument/2006/relationships/image"/><Relationship Id="rId3" Target="../media/image28.jpe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9.png" Type="http://schemas.openxmlformats.org/officeDocument/2006/relationships/image"/><Relationship Id="rId6"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6.png" Type="http://schemas.openxmlformats.org/officeDocument/2006/relationships/image"/><Relationship Id="rId7" Target="https://youtu.be/ITKaUqDVvy8"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3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63167">
            <a:off x="-1178936" y="433543"/>
            <a:ext cx="6437068" cy="5243285"/>
          </a:xfrm>
          <a:custGeom>
            <a:avLst/>
            <a:gdLst/>
            <a:ahLst/>
            <a:cxnLst/>
            <a:rect r="r" b="b" t="t" l="l"/>
            <a:pathLst>
              <a:path h="5243285" w="6437068">
                <a:moveTo>
                  <a:pt x="0" y="0"/>
                </a:moveTo>
                <a:lnTo>
                  <a:pt x="6437069" y="0"/>
                </a:lnTo>
                <a:lnTo>
                  <a:pt x="6437069" y="5243284"/>
                </a:lnTo>
                <a:lnTo>
                  <a:pt x="0" y="5243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154102" y="2892218"/>
            <a:ext cx="11979797" cy="3429127"/>
          </a:xfrm>
          <a:prstGeom prst="rect">
            <a:avLst/>
          </a:prstGeom>
        </p:spPr>
        <p:txBody>
          <a:bodyPr anchor="t" rtlCol="false" tIns="0" lIns="0" bIns="0" rIns="0">
            <a:spAutoFit/>
          </a:bodyPr>
          <a:lstStyle/>
          <a:p>
            <a:pPr algn="ctr">
              <a:lnSpc>
                <a:spcPts val="9044"/>
              </a:lnSpc>
            </a:pPr>
            <a:r>
              <a:rPr lang="en-US" sz="7600">
                <a:solidFill>
                  <a:srgbClr val="000000"/>
                </a:solidFill>
                <a:latin typeface="Staatliches"/>
                <a:ea typeface="Staatliches"/>
                <a:cs typeface="Staatliches"/>
                <a:sym typeface="Staatliches"/>
              </a:rPr>
              <a:t>DESARROLLO DE UN TECLADO EN PANTALLA DE LENGUA DE SEÑAS COLOMBIANA. </a:t>
            </a:r>
          </a:p>
        </p:txBody>
      </p:sp>
      <p:sp>
        <p:nvSpPr>
          <p:cNvPr name="Freeform 5" id="5"/>
          <p:cNvSpPr/>
          <p:nvPr/>
        </p:nvSpPr>
        <p:spPr>
          <a:xfrm flipH="false" flipV="false" rot="-5399999">
            <a:off x="12763625" y="4690283"/>
            <a:ext cx="6437068" cy="5243285"/>
          </a:xfrm>
          <a:custGeom>
            <a:avLst/>
            <a:gdLst/>
            <a:ahLst/>
            <a:cxnLst/>
            <a:rect r="r" b="b" t="t" l="l"/>
            <a:pathLst>
              <a:path h="5243285" w="6437068">
                <a:moveTo>
                  <a:pt x="0" y="0"/>
                </a:moveTo>
                <a:lnTo>
                  <a:pt x="6437069" y="0"/>
                </a:lnTo>
                <a:lnTo>
                  <a:pt x="6437069" y="5243284"/>
                </a:lnTo>
                <a:lnTo>
                  <a:pt x="0" y="52432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3766" y="8594655"/>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7" id="7"/>
          <p:cNvSpPr txBox="true"/>
          <p:nvPr/>
        </p:nvSpPr>
        <p:spPr>
          <a:xfrm rot="0">
            <a:off x="3383904" y="7092850"/>
            <a:ext cx="11749995" cy="1064260"/>
          </a:xfrm>
          <a:prstGeom prst="rect">
            <a:avLst/>
          </a:prstGeom>
        </p:spPr>
        <p:txBody>
          <a:bodyPr anchor="t" rtlCol="false" tIns="0" lIns="0" bIns="0" rIns="0">
            <a:spAutoFit/>
          </a:bodyPr>
          <a:lstStyle/>
          <a:p>
            <a:pPr algn="ctr">
              <a:lnSpc>
                <a:spcPts val="4340"/>
              </a:lnSpc>
            </a:pPr>
            <a:r>
              <a:rPr lang="en-US" sz="3100" b="true">
                <a:solidFill>
                  <a:srgbClr val="000000"/>
                </a:solidFill>
                <a:latin typeface="Open Sans Bold"/>
                <a:ea typeface="Open Sans Bold"/>
                <a:cs typeface="Open Sans Bold"/>
                <a:sym typeface="Open Sans Bold"/>
              </a:rPr>
              <a:t>Director: Néstor Darío Duque Méndez</a:t>
            </a:r>
          </a:p>
          <a:p>
            <a:pPr algn="ctr">
              <a:lnSpc>
                <a:spcPts val="4340"/>
              </a:lnSpc>
            </a:pPr>
            <a:r>
              <a:rPr lang="en-US" sz="3100" b="true">
                <a:solidFill>
                  <a:srgbClr val="000000"/>
                </a:solidFill>
                <a:latin typeface="Open Sans Bold"/>
                <a:ea typeface="Open Sans Bold"/>
                <a:cs typeface="Open Sans Bold"/>
                <a:sym typeface="Open Sans Bold"/>
              </a:rPr>
              <a:t>Codirector: Luis Felipe Londoño Rojas</a:t>
            </a:r>
          </a:p>
        </p:txBody>
      </p:sp>
      <p:sp>
        <p:nvSpPr>
          <p:cNvPr name="TextBox 8" id="8"/>
          <p:cNvSpPr txBox="true"/>
          <p:nvPr/>
        </p:nvSpPr>
        <p:spPr>
          <a:xfrm rot="0">
            <a:off x="3154102" y="6356250"/>
            <a:ext cx="11749995"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Open Sans Bold"/>
                <a:ea typeface="Open Sans Bold"/>
                <a:cs typeface="Open Sans Bold"/>
                <a:sym typeface="Open Sans Bold"/>
              </a:rPr>
              <a:t>POR: Cristian Camilo García Agudelo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0">
            <a:off x="451603"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3"/>
            <a:stretch>
              <a:fillRect l="0" t="0" r="0" b="0"/>
            </a:stretch>
          </a:blipFill>
        </p:spPr>
      </p:sp>
      <p:sp>
        <p:nvSpPr>
          <p:cNvPr name="Freeform 4" id="4"/>
          <p:cNvSpPr/>
          <p:nvPr/>
        </p:nvSpPr>
        <p:spPr>
          <a:xfrm flipH="false" flipV="false" rot="5989078">
            <a:off x="-1997959" y="-492021"/>
            <a:ext cx="5327195" cy="4339243"/>
          </a:xfrm>
          <a:custGeom>
            <a:avLst/>
            <a:gdLst/>
            <a:ahLst/>
            <a:cxnLst/>
            <a:rect r="r" b="b" t="t" l="l"/>
            <a:pathLst>
              <a:path h="4339243" w="5327195">
                <a:moveTo>
                  <a:pt x="0" y="0"/>
                </a:moveTo>
                <a:lnTo>
                  <a:pt x="5327195" y="0"/>
                </a:lnTo>
                <a:lnTo>
                  <a:pt x="5327195" y="4339242"/>
                </a:lnTo>
                <a:lnTo>
                  <a:pt x="0" y="433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689279">
            <a:off x="14745504" y="-460830"/>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000">
            <a:off x="3890984" y="3660000"/>
            <a:ext cx="10506033" cy="5239109"/>
          </a:xfrm>
          <a:custGeom>
            <a:avLst/>
            <a:gdLst/>
            <a:ahLst/>
            <a:cxnLst/>
            <a:rect r="r" b="b" t="t" l="l"/>
            <a:pathLst>
              <a:path h="5239109" w="10506033">
                <a:moveTo>
                  <a:pt x="0" y="18321"/>
                </a:moveTo>
                <a:lnTo>
                  <a:pt x="10496920" y="0"/>
                </a:lnTo>
                <a:lnTo>
                  <a:pt x="10506032" y="5220788"/>
                </a:lnTo>
                <a:lnTo>
                  <a:pt x="9112" y="5239109"/>
                </a:lnTo>
                <a:lnTo>
                  <a:pt x="0" y="18321"/>
                </a:lnTo>
                <a:close/>
              </a:path>
            </a:pathLst>
          </a:custGeom>
          <a:blipFill>
            <a:blip r:embed="rId6"/>
            <a:stretch>
              <a:fillRect l="43" t="174" r="43" b="174"/>
            </a:stretch>
          </a:blipFill>
        </p:spPr>
      </p:sp>
      <p:sp>
        <p:nvSpPr>
          <p:cNvPr name="TextBox 7" id="7"/>
          <p:cNvSpPr txBox="true"/>
          <p:nvPr/>
        </p:nvSpPr>
        <p:spPr>
          <a:xfrm rot="0">
            <a:off x="3257677" y="2293372"/>
            <a:ext cx="11772645" cy="1546606"/>
          </a:xfrm>
          <a:prstGeom prst="rect">
            <a:avLst/>
          </a:prstGeom>
        </p:spPr>
        <p:txBody>
          <a:bodyPr anchor="t" rtlCol="false" tIns="0" lIns="0" bIns="0" rIns="0">
            <a:spAutoFit/>
          </a:bodyPr>
          <a:lstStyle/>
          <a:p>
            <a:pPr algn="ctr">
              <a:lnSpc>
                <a:spcPts val="4423"/>
              </a:lnSpc>
            </a:pPr>
            <a:r>
              <a:rPr lang="en-US" sz="3159">
                <a:solidFill>
                  <a:srgbClr val="000000"/>
                </a:solidFill>
                <a:latin typeface="Open Sans"/>
                <a:ea typeface="Open Sans"/>
                <a:cs typeface="Open Sans"/>
                <a:sym typeface="Open Sans"/>
              </a:rPr>
              <a:t>Para cumplir con el objetivo de esta investigación se definieron los siguientes </a:t>
            </a:r>
            <a:r>
              <a:rPr lang="en-US" sz="3159" b="true">
                <a:solidFill>
                  <a:srgbClr val="000000"/>
                </a:solidFill>
                <a:latin typeface="Open Sans Bold"/>
                <a:ea typeface="Open Sans Bold"/>
                <a:cs typeface="Open Sans Bold"/>
                <a:sym typeface="Open Sans Bold"/>
              </a:rPr>
              <a:t>sprints</a:t>
            </a:r>
            <a:r>
              <a:rPr lang="en-US" sz="3159">
                <a:solidFill>
                  <a:srgbClr val="000000"/>
                </a:solidFill>
                <a:latin typeface="Open Sans"/>
                <a:ea typeface="Open Sans"/>
                <a:cs typeface="Open Sans"/>
                <a:sym typeface="Open Sans"/>
              </a:rPr>
              <a:t>:</a:t>
            </a:r>
          </a:p>
          <a:p>
            <a:pPr algn="ctr" marL="0" indent="0" lvl="0">
              <a:lnSpc>
                <a:spcPts val="3583"/>
              </a:lnSpc>
              <a:spcBef>
                <a:spcPct val="0"/>
              </a:spcBef>
            </a:pPr>
          </a:p>
        </p:txBody>
      </p:sp>
      <p:sp>
        <p:nvSpPr>
          <p:cNvPr name="TextBox 8" id="8"/>
          <p:cNvSpPr txBox="true"/>
          <p:nvPr/>
        </p:nvSpPr>
        <p:spPr>
          <a:xfrm rot="0">
            <a:off x="4741857" y="1100641"/>
            <a:ext cx="8804286" cy="934954"/>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METODOLOGIA </a:t>
            </a:r>
          </a:p>
        </p:txBody>
      </p:sp>
      <p:sp>
        <p:nvSpPr>
          <p:cNvPr name="TextBox 9" id="9"/>
          <p:cNvSpPr txBox="true"/>
          <p:nvPr/>
        </p:nvSpPr>
        <p:spPr>
          <a:xfrm rot="0">
            <a:off x="7710115" y="8961120"/>
            <a:ext cx="2867769"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Fuente: Elaboración propia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10602536" y="0"/>
            <a:ext cx="8002332" cy="10287000"/>
            <a:chOff x="0" y="0"/>
            <a:chExt cx="1239771" cy="1593725"/>
          </a:xfrm>
        </p:grpSpPr>
        <p:sp>
          <p:nvSpPr>
            <p:cNvPr name="Freeform 4" id="4"/>
            <p:cNvSpPr/>
            <p:nvPr/>
          </p:nvSpPr>
          <p:spPr>
            <a:xfrm flipH="false" flipV="false" rot="0">
              <a:off x="0" y="0"/>
              <a:ext cx="1239771" cy="1593725"/>
            </a:xfrm>
            <a:custGeom>
              <a:avLst/>
              <a:gdLst/>
              <a:ahLst/>
              <a:cxnLst/>
              <a:rect r="r" b="b" t="t" l="l"/>
              <a:pathLst>
                <a:path h="1593725" w="1239771">
                  <a:moveTo>
                    <a:pt x="0" y="0"/>
                  </a:moveTo>
                  <a:lnTo>
                    <a:pt x="1239771" y="0"/>
                  </a:lnTo>
                  <a:lnTo>
                    <a:pt x="1239771" y="1593725"/>
                  </a:lnTo>
                  <a:lnTo>
                    <a:pt x="0" y="1593725"/>
                  </a:lnTo>
                  <a:close/>
                </a:path>
              </a:pathLst>
            </a:custGeom>
            <a:blipFill>
              <a:blip r:embed="rId3"/>
              <a:stretch>
                <a:fillRect l="-16932" t="0" r="-16932" b="0"/>
              </a:stretch>
            </a:blipFill>
          </p:spPr>
        </p:sp>
      </p:grpSp>
      <p:sp>
        <p:nvSpPr>
          <p:cNvPr name="Freeform 5" id="5"/>
          <p:cNvSpPr/>
          <p:nvPr/>
        </p:nvSpPr>
        <p:spPr>
          <a:xfrm flipH="false" flipV="false" rot="7130715">
            <a:off x="-2731080" y="-784113"/>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68982" y="1832525"/>
            <a:ext cx="8804286"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ANTECEDENTES</a:t>
            </a:r>
          </a:p>
        </p:txBody>
      </p:sp>
      <p:sp>
        <p:nvSpPr>
          <p:cNvPr name="TextBox 7" id="7"/>
          <p:cNvSpPr txBox="true"/>
          <p:nvPr/>
        </p:nvSpPr>
        <p:spPr>
          <a:xfrm rot="0">
            <a:off x="1028700" y="3242877"/>
            <a:ext cx="9080715" cy="7078980"/>
          </a:xfrm>
          <a:prstGeom prst="rect">
            <a:avLst/>
          </a:prstGeom>
        </p:spPr>
        <p:txBody>
          <a:bodyPr anchor="t" rtlCol="false" tIns="0" lIns="0" bIns="0" rIns="0">
            <a:spAutoFit/>
          </a:bodyPr>
          <a:lstStyle/>
          <a:p>
            <a:pPr algn="just">
              <a:lnSpc>
                <a:spcPts val="3779"/>
              </a:lnSpc>
            </a:pPr>
            <a:r>
              <a:rPr lang="en-US" sz="2699">
                <a:solidFill>
                  <a:srgbClr val="000000"/>
                </a:solidFill>
                <a:latin typeface="Open Sans"/>
                <a:ea typeface="Open Sans"/>
                <a:cs typeface="Open Sans"/>
                <a:sym typeface="Open Sans"/>
              </a:rPr>
              <a:t>La comunicación efectiva es un desafío constante para las personas con discapacidad auditiva, particularmente en un mundo dominado por la interacción digital y multimedia. En la era digital, estos desafíos se amplifican, y las tecnologías asistidas </a:t>
            </a:r>
            <a:r>
              <a:rPr lang="en-US" sz="2699" b="true">
                <a:solidFill>
                  <a:srgbClr val="000000"/>
                </a:solidFill>
                <a:latin typeface="Open Sans Bold"/>
                <a:ea typeface="Open Sans Bold"/>
                <a:cs typeface="Open Sans Bold"/>
                <a:sym typeface="Open Sans Bold"/>
              </a:rPr>
              <a:t>surgen como herramientas esenciales </a:t>
            </a:r>
            <a:r>
              <a:rPr lang="en-US" sz="2699">
                <a:solidFill>
                  <a:srgbClr val="000000"/>
                </a:solidFill>
                <a:latin typeface="Open Sans"/>
                <a:ea typeface="Open Sans"/>
                <a:cs typeface="Open Sans"/>
                <a:sym typeface="Open Sans"/>
              </a:rPr>
              <a:t>para superarlos.</a:t>
            </a:r>
          </a:p>
          <a:p>
            <a:pPr algn="just">
              <a:lnSpc>
                <a:spcPts val="3779"/>
              </a:lnSpc>
            </a:pPr>
          </a:p>
          <a:p>
            <a:pPr algn="just">
              <a:lnSpc>
                <a:spcPts val="3779"/>
              </a:lnSpc>
            </a:pPr>
            <a:r>
              <a:rPr lang="en-US" sz="2699">
                <a:solidFill>
                  <a:srgbClr val="000000"/>
                </a:solidFill>
                <a:latin typeface="Open Sans"/>
                <a:ea typeface="Open Sans"/>
                <a:cs typeface="Open Sans"/>
                <a:sym typeface="Open Sans"/>
              </a:rPr>
              <a:t>Estas tecnologías han emergido como un componente crucial en la </a:t>
            </a:r>
            <a:r>
              <a:rPr lang="en-US" sz="2699" b="true">
                <a:solidFill>
                  <a:srgbClr val="000000"/>
                </a:solidFill>
                <a:latin typeface="Open Sans Bold"/>
                <a:ea typeface="Open Sans Bold"/>
                <a:cs typeface="Open Sans Bold"/>
                <a:sym typeface="Open Sans Bold"/>
              </a:rPr>
              <a:t>superación de barreras comunicacionales</a:t>
            </a:r>
            <a:r>
              <a:rPr lang="en-US" sz="2699">
                <a:solidFill>
                  <a:srgbClr val="000000"/>
                </a:solidFill>
                <a:latin typeface="Open Sans"/>
                <a:ea typeface="Open Sans"/>
                <a:cs typeface="Open Sans"/>
                <a:sym typeface="Open Sans"/>
              </a:rPr>
              <a:t>, ofreciendo soluciones innovadoras como dispositivos de escucha asistida, sistemas de CAA y tecnología de inducción de audio, entre otros.</a:t>
            </a:r>
          </a:p>
          <a:p>
            <a:pPr algn="just">
              <a:lnSpc>
                <a:spcPts val="3779"/>
              </a:lnSpc>
            </a:pPr>
          </a:p>
          <a:p>
            <a:pPr algn="just">
              <a:lnSpc>
                <a:spcPts val="3779"/>
              </a:lnSpc>
            </a:pPr>
          </a:p>
          <a:p>
            <a:pPr algn="just">
              <a:lnSpc>
                <a:spcPts val="335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6693572">
            <a:off x="14528220" y="-372338"/>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72801"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321475" y="1598937"/>
            <a:ext cx="6621109" cy="3331765"/>
          </a:xfrm>
          <a:custGeom>
            <a:avLst/>
            <a:gdLst/>
            <a:ahLst/>
            <a:cxnLst/>
            <a:rect r="r" b="b" t="t" l="l"/>
            <a:pathLst>
              <a:path h="3331765" w="6621109">
                <a:moveTo>
                  <a:pt x="0" y="0"/>
                </a:moveTo>
                <a:lnTo>
                  <a:pt x="6621109" y="0"/>
                </a:lnTo>
                <a:lnTo>
                  <a:pt x="6621109" y="3331766"/>
                </a:lnTo>
                <a:lnTo>
                  <a:pt x="0" y="3331766"/>
                </a:lnTo>
                <a:lnTo>
                  <a:pt x="0" y="0"/>
                </a:lnTo>
                <a:close/>
              </a:path>
            </a:pathLst>
          </a:custGeom>
          <a:blipFill>
            <a:blip r:embed="rId6"/>
            <a:stretch>
              <a:fillRect l="-1969" t="-856" r="-1969" b="0"/>
            </a:stretch>
          </a:blipFill>
        </p:spPr>
      </p:sp>
      <p:sp>
        <p:nvSpPr>
          <p:cNvPr name="Freeform 6" id="6"/>
          <p:cNvSpPr/>
          <p:nvPr/>
        </p:nvSpPr>
        <p:spPr>
          <a:xfrm flipH="false" flipV="false" rot="0">
            <a:off x="321475" y="5534368"/>
            <a:ext cx="6621109" cy="3723932"/>
          </a:xfrm>
          <a:custGeom>
            <a:avLst/>
            <a:gdLst/>
            <a:ahLst/>
            <a:cxnLst/>
            <a:rect r="r" b="b" t="t" l="l"/>
            <a:pathLst>
              <a:path h="3723932" w="6621109">
                <a:moveTo>
                  <a:pt x="0" y="0"/>
                </a:moveTo>
                <a:lnTo>
                  <a:pt x="6621109" y="0"/>
                </a:lnTo>
                <a:lnTo>
                  <a:pt x="6621109" y="3723932"/>
                </a:lnTo>
                <a:lnTo>
                  <a:pt x="0" y="3723932"/>
                </a:lnTo>
                <a:lnTo>
                  <a:pt x="0" y="0"/>
                </a:lnTo>
                <a:close/>
              </a:path>
            </a:pathLst>
          </a:custGeom>
          <a:blipFill>
            <a:blip r:embed="rId7"/>
            <a:stretch>
              <a:fillRect l="0" t="0" r="0" b="0"/>
            </a:stretch>
          </a:blipFill>
        </p:spPr>
      </p:sp>
      <p:sp>
        <p:nvSpPr>
          <p:cNvPr name="TextBox 7" id="7"/>
          <p:cNvSpPr txBox="true"/>
          <p:nvPr/>
        </p:nvSpPr>
        <p:spPr>
          <a:xfrm rot="0">
            <a:off x="7641458" y="1706911"/>
            <a:ext cx="8641032" cy="6399959"/>
          </a:xfrm>
          <a:prstGeom prst="rect">
            <a:avLst/>
          </a:prstGeom>
        </p:spPr>
        <p:txBody>
          <a:bodyPr anchor="t" rtlCol="false" tIns="0" lIns="0" bIns="0" rIns="0">
            <a:spAutoFit/>
          </a:bodyPr>
          <a:lstStyle/>
          <a:p>
            <a:pPr algn="ctr">
              <a:lnSpc>
                <a:spcPts val="3861"/>
              </a:lnSpc>
            </a:pPr>
            <a:r>
              <a:rPr lang="en-US" sz="2758">
                <a:solidFill>
                  <a:srgbClr val="000000"/>
                </a:solidFill>
                <a:latin typeface="Open Sans"/>
                <a:ea typeface="Open Sans"/>
                <a:cs typeface="Open Sans"/>
                <a:sym typeface="Open Sans"/>
              </a:rPr>
              <a:t>Las </a:t>
            </a:r>
            <a:r>
              <a:rPr lang="en-US" sz="2758" b="true">
                <a:solidFill>
                  <a:srgbClr val="000000"/>
                </a:solidFill>
                <a:latin typeface="Open Sans Bold"/>
                <a:ea typeface="Open Sans Bold"/>
                <a:cs typeface="Open Sans Bold"/>
                <a:sym typeface="Open Sans Bold"/>
              </a:rPr>
              <a:t>tecnologías identificadas</a:t>
            </a:r>
            <a:r>
              <a:rPr lang="en-US" sz="2758">
                <a:solidFill>
                  <a:srgbClr val="000000"/>
                </a:solidFill>
                <a:latin typeface="Open Sans"/>
                <a:ea typeface="Open Sans"/>
                <a:cs typeface="Open Sans"/>
                <a:sym typeface="Open Sans"/>
              </a:rPr>
              <a:t> se clasificaron en las siguientes categorías:</a:t>
            </a:r>
          </a:p>
          <a:p>
            <a:pPr algn="ctr">
              <a:lnSpc>
                <a:spcPts val="3861"/>
              </a:lnSpc>
            </a:pPr>
          </a:p>
          <a:p>
            <a:pPr algn="ctr">
              <a:lnSpc>
                <a:spcPts val="3861"/>
              </a:lnSpc>
            </a:pPr>
          </a:p>
          <a:p>
            <a:pPr algn="just" marL="552297" indent="-276149" lvl="1">
              <a:lnSpc>
                <a:spcPts val="3581"/>
              </a:lnSpc>
              <a:buFont typeface="Arial"/>
              <a:buChar char="•"/>
            </a:pPr>
            <a:r>
              <a:rPr lang="en-US" b="true" sz="2558">
                <a:solidFill>
                  <a:srgbClr val="000000"/>
                </a:solidFill>
                <a:latin typeface="Open Sans Bold"/>
                <a:ea typeface="Open Sans Bold"/>
                <a:cs typeface="Open Sans Bold"/>
                <a:sym typeface="Open Sans Bold"/>
              </a:rPr>
              <a:t>Aplicaciones Móviles</a:t>
            </a:r>
            <a:r>
              <a:rPr lang="en-US" sz="2558">
                <a:solidFill>
                  <a:srgbClr val="000000"/>
                </a:solidFill>
                <a:latin typeface="Open Sans"/>
                <a:ea typeface="Open Sans"/>
                <a:cs typeface="Open Sans"/>
                <a:sym typeface="Open Sans"/>
              </a:rPr>
              <a:t>: Aplicaciones de transcripción en tiempo real como Ava y Live Transcribe.</a:t>
            </a:r>
          </a:p>
          <a:p>
            <a:pPr algn="just">
              <a:lnSpc>
                <a:spcPts val="3581"/>
              </a:lnSpc>
            </a:pPr>
          </a:p>
          <a:p>
            <a:pPr algn="just">
              <a:lnSpc>
                <a:spcPts val="3581"/>
              </a:lnSpc>
            </a:pPr>
          </a:p>
          <a:p>
            <a:pPr algn="just">
              <a:lnSpc>
                <a:spcPts val="3581"/>
              </a:lnSpc>
            </a:pPr>
          </a:p>
          <a:p>
            <a:pPr algn="just">
              <a:lnSpc>
                <a:spcPts val="3581"/>
              </a:lnSpc>
            </a:pPr>
          </a:p>
          <a:p>
            <a:pPr algn="just" marL="552297" indent="-276149" lvl="1">
              <a:lnSpc>
                <a:spcPts val="3581"/>
              </a:lnSpc>
              <a:buFont typeface="Arial"/>
              <a:buChar char="•"/>
            </a:pPr>
            <a:r>
              <a:rPr lang="en-US" b="true" sz="2558">
                <a:solidFill>
                  <a:srgbClr val="000000"/>
                </a:solidFill>
                <a:latin typeface="Open Sans Bold"/>
                <a:ea typeface="Open Sans Bold"/>
                <a:cs typeface="Open Sans Bold"/>
                <a:sym typeface="Open Sans Bold"/>
              </a:rPr>
              <a:t>Dispositivos Portátiles</a:t>
            </a:r>
            <a:r>
              <a:rPr lang="en-US" sz="2558">
                <a:solidFill>
                  <a:srgbClr val="000000"/>
                </a:solidFill>
                <a:latin typeface="Open Sans"/>
                <a:ea typeface="Open Sans"/>
                <a:cs typeface="Open Sans"/>
                <a:sym typeface="Open Sans"/>
              </a:rPr>
              <a:t>: Guantes de traducción de lenguaje de señas como SignAloud.</a:t>
            </a:r>
          </a:p>
          <a:p>
            <a:pPr algn="just">
              <a:lnSpc>
                <a:spcPts val="3581"/>
              </a:lnSpc>
            </a:pPr>
          </a:p>
          <a:p>
            <a:pPr algn="just">
              <a:lnSpc>
                <a:spcPts val="3581"/>
              </a:lnSpc>
              <a:spcBef>
                <a:spcPct val="0"/>
              </a:spcBef>
            </a:pPr>
          </a:p>
        </p:txBody>
      </p:sp>
      <p:sp>
        <p:nvSpPr>
          <p:cNvPr name="TextBox 8" id="8"/>
          <p:cNvSpPr txBox="true"/>
          <p:nvPr/>
        </p:nvSpPr>
        <p:spPr>
          <a:xfrm rot="0">
            <a:off x="1156274" y="9443340"/>
            <a:ext cx="4951512" cy="297179"/>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Foto: Dennis Wise, Universidad de Washington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5400000">
            <a:off x="14308868" y="-156155"/>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60903" y="5783460"/>
            <a:ext cx="8488722" cy="3169123"/>
          </a:xfrm>
          <a:custGeom>
            <a:avLst/>
            <a:gdLst/>
            <a:ahLst/>
            <a:cxnLst/>
            <a:rect r="r" b="b" t="t" l="l"/>
            <a:pathLst>
              <a:path h="3169123" w="8488722">
                <a:moveTo>
                  <a:pt x="0" y="0"/>
                </a:moveTo>
                <a:lnTo>
                  <a:pt x="8488722" y="0"/>
                </a:lnTo>
                <a:lnTo>
                  <a:pt x="8488722" y="3169123"/>
                </a:lnTo>
                <a:lnTo>
                  <a:pt x="0" y="3169123"/>
                </a:lnTo>
                <a:lnTo>
                  <a:pt x="0" y="0"/>
                </a:lnTo>
                <a:close/>
              </a:path>
            </a:pathLst>
          </a:custGeom>
          <a:blipFill>
            <a:blip r:embed="rId5"/>
            <a:stretch>
              <a:fillRect l="0" t="0" r="0" b="0"/>
            </a:stretch>
          </a:blipFill>
        </p:spPr>
      </p:sp>
      <p:sp>
        <p:nvSpPr>
          <p:cNvPr name="Freeform 5" id="5"/>
          <p:cNvSpPr/>
          <p:nvPr/>
        </p:nvSpPr>
        <p:spPr>
          <a:xfrm flipH="false" flipV="false" rot="0">
            <a:off x="486351"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6"/>
            <a:stretch>
              <a:fillRect l="0" t="0" r="0" b="0"/>
            </a:stretch>
          </a:blipFill>
        </p:spPr>
      </p:sp>
      <p:sp>
        <p:nvSpPr>
          <p:cNvPr name="Freeform 6" id="6"/>
          <p:cNvSpPr/>
          <p:nvPr/>
        </p:nvSpPr>
        <p:spPr>
          <a:xfrm flipH="false" flipV="false" rot="0">
            <a:off x="9144000" y="2645109"/>
            <a:ext cx="8488722" cy="2154404"/>
          </a:xfrm>
          <a:custGeom>
            <a:avLst/>
            <a:gdLst/>
            <a:ahLst/>
            <a:cxnLst/>
            <a:rect r="r" b="b" t="t" l="l"/>
            <a:pathLst>
              <a:path h="2154404" w="8488722">
                <a:moveTo>
                  <a:pt x="0" y="0"/>
                </a:moveTo>
                <a:lnTo>
                  <a:pt x="8488722" y="0"/>
                </a:lnTo>
                <a:lnTo>
                  <a:pt x="8488722" y="2154404"/>
                </a:lnTo>
                <a:lnTo>
                  <a:pt x="0" y="2154404"/>
                </a:lnTo>
                <a:lnTo>
                  <a:pt x="0" y="0"/>
                </a:lnTo>
                <a:close/>
              </a:path>
            </a:pathLst>
          </a:custGeom>
          <a:blipFill>
            <a:blip r:embed="rId7"/>
            <a:stretch>
              <a:fillRect l="0" t="0" r="0" b="0"/>
            </a:stretch>
          </a:blipFill>
        </p:spPr>
      </p:sp>
      <p:sp>
        <p:nvSpPr>
          <p:cNvPr name="TextBox 7" id="7"/>
          <p:cNvSpPr txBox="true"/>
          <p:nvPr/>
        </p:nvSpPr>
        <p:spPr>
          <a:xfrm rot="0">
            <a:off x="1395035" y="2666174"/>
            <a:ext cx="7515165" cy="5354701"/>
          </a:xfrm>
          <a:prstGeom prst="rect">
            <a:avLst/>
          </a:prstGeom>
        </p:spPr>
        <p:txBody>
          <a:bodyPr anchor="t" rtlCol="false" tIns="0" lIns="0" bIns="0" rIns="0">
            <a:spAutoFit/>
          </a:bodyPr>
          <a:lstStyle/>
          <a:p>
            <a:pPr algn="just" marL="552703" indent="-276352" lvl="1">
              <a:lnSpc>
                <a:spcPts val="3583"/>
              </a:lnSpc>
              <a:spcBef>
                <a:spcPct val="0"/>
              </a:spcBef>
              <a:buFont typeface="Arial"/>
              <a:buChar char="•"/>
            </a:pPr>
            <a:r>
              <a:rPr lang="en-US" b="true" sz="2559">
                <a:solidFill>
                  <a:srgbClr val="000000"/>
                </a:solidFill>
                <a:latin typeface="Open Sans Bold"/>
                <a:ea typeface="Open Sans Bold"/>
                <a:cs typeface="Open Sans Bold"/>
                <a:sym typeface="Open Sans Bold"/>
              </a:rPr>
              <a:t>Sistemas</a:t>
            </a:r>
            <a:r>
              <a:rPr lang="en-US" b="true" sz="2559" strike="noStrike" u="none">
                <a:solidFill>
                  <a:srgbClr val="000000"/>
                </a:solidFill>
                <a:latin typeface="Open Sans Bold"/>
                <a:ea typeface="Open Sans Bold"/>
                <a:cs typeface="Open Sans Bold"/>
                <a:sym typeface="Open Sans Bold"/>
              </a:rPr>
              <a:t> de reconocimiento de voz y gestos</a:t>
            </a:r>
            <a:r>
              <a:rPr lang="en-US" sz="2559" strike="noStrike" u="none">
                <a:solidFill>
                  <a:srgbClr val="000000"/>
                </a:solidFill>
                <a:latin typeface="Open Sans"/>
                <a:ea typeface="Open Sans"/>
                <a:cs typeface="Open Sans"/>
                <a:sym typeface="Open Sans"/>
              </a:rPr>
              <a:t>: como  Sign-Speak sistema de reconocimiento de voz y gestos basados en IA.</a:t>
            </a:r>
          </a:p>
          <a:p>
            <a:pPr algn="just">
              <a:lnSpc>
                <a:spcPts val="3583"/>
              </a:lnSpc>
              <a:spcBef>
                <a:spcPct val="0"/>
              </a:spcBef>
            </a:pPr>
          </a:p>
          <a:p>
            <a:pPr algn="just">
              <a:lnSpc>
                <a:spcPts val="3583"/>
              </a:lnSpc>
              <a:spcBef>
                <a:spcPct val="0"/>
              </a:spcBef>
            </a:pPr>
          </a:p>
          <a:p>
            <a:pPr algn="just">
              <a:lnSpc>
                <a:spcPts val="3583"/>
              </a:lnSpc>
              <a:spcBef>
                <a:spcPct val="0"/>
              </a:spcBef>
            </a:pPr>
          </a:p>
          <a:p>
            <a:pPr algn="just">
              <a:lnSpc>
                <a:spcPts val="3583"/>
              </a:lnSpc>
              <a:spcBef>
                <a:spcPct val="0"/>
              </a:spcBef>
            </a:pPr>
          </a:p>
          <a:p>
            <a:pPr algn="just" marL="552703" indent="-276352" lvl="1">
              <a:lnSpc>
                <a:spcPts val="3583"/>
              </a:lnSpc>
              <a:spcBef>
                <a:spcPct val="0"/>
              </a:spcBef>
              <a:buFont typeface="Arial"/>
              <a:buChar char="•"/>
            </a:pPr>
            <a:r>
              <a:rPr lang="en-US" b="true" sz="2559" strike="noStrike" u="none">
                <a:solidFill>
                  <a:srgbClr val="000000"/>
                </a:solidFill>
                <a:latin typeface="Open Sans Bold"/>
                <a:ea typeface="Open Sans Bold"/>
                <a:cs typeface="Open Sans Bold"/>
                <a:sym typeface="Open Sans Bold"/>
              </a:rPr>
              <a:t>Plataformas Educativas</a:t>
            </a:r>
            <a:r>
              <a:rPr lang="en-US" sz="2559" strike="noStrike" u="none">
                <a:solidFill>
                  <a:srgbClr val="000000"/>
                </a:solidFill>
                <a:latin typeface="Open Sans"/>
                <a:ea typeface="Open Sans"/>
                <a:cs typeface="Open Sans"/>
                <a:sym typeface="Open Sans"/>
              </a:rPr>
              <a:t>: Plataformas de aprendizaje como The ASL App y SignSchool.</a:t>
            </a:r>
          </a:p>
          <a:p>
            <a:pPr algn="r" marL="0" indent="0" lvl="0">
              <a:lnSpc>
                <a:spcPts val="3583"/>
              </a:lnSpc>
              <a:spcBef>
                <a:spcPct val="0"/>
              </a:spcBef>
            </a:pPr>
          </a:p>
          <a:p>
            <a:pPr algn="r" marL="0" indent="0" lvl="0">
              <a:lnSpc>
                <a:spcPts val="358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5222564">
            <a:off x="14308868" y="-156155"/>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989078">
            <a:off x="-2019309" y="-405863"/>
            <a:ext cx="5327195" cy="4339243"/>
          </a:xfrm>
          <a:custGeom>
            <a:avLst/>
            <a:gdLst/>
            <a:ahLst/>
            <a:cxnLst/>
            <a:rect r="r" b="b" t="t" l="l"/>
            <a:pathLst>
              <a:path h="4339243" w="5327195">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53385"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6" id="6"/>
          <p:cNvSpPr/>
          <p:nvPr/>
        </p:nvSpPr>
        <p:spPr>
          <a:xfrm flipH="false" flipV="false" rot="0">
            <a:off x="2472224" y="2572763"/>
            <a:ext cx="5939353" cy="3446686"/>
          </a:xfrm>
          <a:custGeom>
            <a:avLst/>
            <a:gdLst/>
            <a:ahLst/>
            <a:cxnLst/>
            <a:rect r="r" b="b" t="t" l="l"/>
            <a:pathLst>
              <a:path h="3446686" w="5939353">
                <a:moveTo>
                  <a:pt x="0" y="0"/>
                </a:moveTo>
                <a:lnTo>
                  <a:pt x="5939354" y="0"/>
                </a:lnTo>
                <a:lnTo>
                  <a:pt x="5939354" y="3446686"/>
                </a:lnTo>
                <a:lnTo>
                  <a:pt x="0" y="3446686"/>
                </a:lnTo>
                <a:lnTo>
                  <a:pt x="0" y="0"/>
                </a:lnTo>
                <a:close/>
              </a:path>
            </a:pathLst>
          </a:custGeom>
          <a:blipFill>
            <a:blip r:embed="rId6"/>
            <a:stretch>
              <a:fillRect l="-5189" t="-5087" r="-9349" b="-5935"/>
            </a:stretch>
          </a:blipFill>
        </p:spPr>
      </p:sp>
      <p:sp>
        <p:nvSpPr>
          <p:cNvPr name="Freeform 7" id="7"/>
          <p:cNvSpPr/>
          <p:nvPr/>
        </p:nvSpPr>
        <p:spPr>
          <a:xfrm flipH="false" flipV="false" rot="0">
            <a:off x="9998597" y="3234024"/>
            <a:ext cx="5926114" cy="2482261"/>
          </a:xfrm>
          <a:custGeom>
            <a:avLst/>
            <a:gdLst/>
            <a:ahLst/>
            <a:cxnLst/>
            <a:rect r="r" b="b" t="t" l="l"/>
            <a:pathLst>
              <a:path h="2482261" w="5926114">
                <a:moveTo>
                  <a:pt x="0" y="0"/>
                </a:moveTo>
                <a:lnTo>
                  <a:pt x="5926114" y="0"/>
                </a:lnTo>
                <a:lnTo>
                  <a:pt x="5926114" y="2482261"/>
                </a:lnTo>
                <a:lnTo>
                  <a:pt x="0" y="2482261"/>
                </a:lnTo>
                <a:lnTo>
                  <a:pt x="0" y="0"/>
                </a:lnTo>
                <a:close/>
              </a:path>
            </a:pathLst>
          </a:custGeom>
          <a:blipFill>
            <a:blip r:embed="rId7"/>
            <a:stretch>
              <a:fillRect l="-6904" t="-35320" r="-7890" b="-18837"/>
            </a:stretch>
          </a:blipFill>
        </p:spPr>
      </p:sp>
      <p:sp>
        <p:nvSpPr>
          <p:cNvPr name="Freeform 8" id="8"/>
          <p:cNvSpPr/>
          <p:nvPr/>
        </p:nvSpPr>
        <p:spPr>
          <a:xfrm flipH="false" flipV="false" rot="0">
            <a:off x="6396927" y="6678579"/>
            <a:ext cx="5494147" cy="3090458"/>
          </a:xfrm>
          <a:custGeom>
            <a:avLst/>
            <a:gdLst/>
            <a:ahLst/>
            <a:cxnLst/>
            <a:rect r="r" b="b" t="t" l="l"/>
            <a:pathLst>
              <a:path h="3090458" w="5494147">
                <a:moveTo>
                  <a:pt x="0" y="0"/>
                </a:moveTo>
                <a:lnTo>
                  <a:pt x="5494146" y="0"/>
                </a:lnTo>
                <a:lnTo>
                  <a:pt x="5494146" y="3090457"/>
                </a:lnTo>
                <a:lnTo>
                  <a:pt x="0" y="3090457"/>
                </a:lnTo>
                <a:lnTo>
                  <a:pt x="0" y="0"/>
                </a:lnTo>
                <a:close/>
              </a:path>
            </a:pathLst>
          </a:custGeom>
          <a:blipFill>
            <a:blip r:embed="rId8"/>
            <a:stretch>
              <a:fillRect l="0" t="0" r="0" b="0"/>
            </a:stretch>
          </a:blipFill>
        </p:spPr>
      </p:sp>
      <p:sp>
        <p:nvSpPr>
          <p:cNvPr name="TextBox 9" id="9"/>
          <p:cNvSpPr txBox="true"/>
          <p:nvPr/>
        </p:nvSpPr>
        <p:spPr>
          <a:xfrm rot="0">
            <a:off x="4270622" y="1300970"/>
            <a:ext cx="9746756" cy="877951"/>
          </a:xfrm>
          <a:prstGeom prst="rect">
            <a:avLst/>
          </a:prstGeom>
        </p:spPr>
        <p:txBody>
          <a:bodyPr anchor="t" rtlCol="false" tIns="0" lIns="0" bIns="0" rIns="0">
            <a:spAutoFit/>
          </a:bodyPr>
          <a:lstStyle/>
          <a:p>
            <a:pPr algn="ctr">
              <a:lnSpc>
                <a:spcPts val="3583"/>
              </a:lnSpc>
              <a:spcBef>
                <a:spcPct val="0"/>
              </a:spcBef>
            </a:pPr>
            <a:r>
              <a:rPr lang="en-US" b="true" sz="2559">
                <a:solidFill>
                  <a:srgbClr val="000000"/>
                </a:solidFill>
                <a:latin typeface="Open Sans Bold"/>
                <a:ea typeface="Open Sans Bold"/>
                <a:cs typeface="Open Sans Bold"/>
                <a:sym typeface="Open Sans Bold"/>
              </a:rPr>
              <a:t>Dispositivos de Alerta Visual y Vibratoria</a:t>
            </a:r>
            <a:r>
              <a:rPr lang="en-US" sz="2559">
                <a:solidFill>
                  <a:srgbClr val="000000"/>
                </a:solidFill>
                <a:latin typeface="Open Sans"/>
                <a:ea typeface="Open Sans"/>
                <a:cs typeface="Open Sans"/>
                <a:sym typeface="Open Sans"/>
              </a:rPr>
              <a:t>: Como lo es el Home Visualfy o Silence (Pulsera vibratoria)</a:t>
            </a:r>
          </a:p>
        </p:txBody>
      </p:sp>
      <p:sp>
        <p:nvSpPr>
          <p:cNvPr name="TextBox 10" id="10"/>
          <p:cNvSpPr txBox="true"/>
          <p:nvPr/>
        </p:nvSpPr>
        <p:spPr>
          <a:xfrm rot="0">
            <a:off x="4086598" y="5990874"/>
            <a:ext cx="2710607"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Fuente:www.visualfy.com</a:t>
            </a:r>
          </a:p>
        </p:txBody>
      </p:sp>
      <p:sp>
        <p:nvSpPr>
          <p:cNvPr name="TextBox 11" id="11"/>
          <p:cNvSpPr txBox="true"/>
          <p:nvPr/>
        </p:nvSpPr>
        <p:spPr>
          <a:xfrm rot="0">
            <a:off x="11606351" y="5687710"/>
            <a:ext cx="2710607"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Fuente:www.visualfy.com</a:t>
            </a:r>
          </a:p>
        </p:txBody>
      </p:sp>
      <p:sp>
        <p:nvSpPr>
          <p:cNvPr name="TextBox 12" id="12"/>
          <p:cNvSpPr txBox="true"/>
          <p:nvPr/>
        </p:nvSpPr>
        <p:spPr>
          <a:xfrm rot="0">
            <a:off x="7449592" y="9688450"/>
            <a:ext cx="3388816"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Fuente:www.projectsilence.com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10800000">
            <a:off x="13269074" y="-963648"/>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55201" y="2672386"/>
            <a:ext cx="3151830" cy="2899849"/>
          </a:xfrm>
          <a:custGeom>
            <a:avLst/>
            <a:gdLst/>
            <a:ahLst/>
            <a:cxnLst/>
            <a:rect r="r" b="b" t="t" l="l"/>
            <a:pathLst>
              <a:path h="2899849" w="3151830">
                <a:moveTo>
                  <a:pt x="0" y="0"/>
                </a:moveTo>
                <a:lnTo>
                  <a:pt x="3151831" y="0"/>
                </a:lnTo>
                <a:lnTo>
                  <a:pt x="3151831" y="2899850"/>
                </a:lnTo>
                <a:lnTo>
                  <a:pt x="0" y="2899850"/>
                </a:lnTo>
                <a:lnTo>
                  <a:pt x="0" y="0"/>
                </a:lnTo>
                <a:close/>
              </a:path>
            </a:pathLst>
          </a:custGeom>
          <a:blipFill>
            <a:blip r:embed="rId5"/>
            <a:stretch>
              <a:fillRect l="-2928" t="-2753" r="0" b="-2753"/>
            </a:stretch>
          </a:blipFill>
        </p:spPr>
      </p:sp>
      <p:sp>
        <p:nvSpPr>
          <p:cNvPr name="Freeform 5" id="5"/>
          <p:cNvSpPr/>
          <p:nvPr/>
        </p:nvSpPr>
        <p:spPr>
          <a:xfrm flipH="false" flipV="false" rot="0">
            <a:off x="2285304" y="6106470"/>
            <a:ext cx="3151830" cy="3151830"/>
          </a:xfrm>
          <a:custGeom>
            <a:avLst/>
            <a:gdLst/>
            <a:ahLst/>
            <a:cxnLst/>
            <a:rect r="r" b="b" t="t" l="l"/>
            <a:pathLst>
              <a:path h="3151830" w="3151830">
                <a:moveTo>
                  <a:pt x="0" y="0"/>
                </a:moveTo>
                <a:lnTo>
                  <a:pt x="3151830" y="0"/>
                </a:lnTo>
                <a:lnTo>
                  <a:pt x="3151830" y="3151830"/>
                </a:lnTo>
                <a:lnTo>
                  <a:pt x="0" y="3151830"/>
                </a:lnTo>
                <a:lnTo>
                  <a:pt x="0" y="0"/>
                </a:lnTo>
                <a:close/>
              </a:path>
            </a:pathLst>
          </a:custGeom>
          <a:blipFill>
            <a:blip r:embed="rId6"/>
            <a:stretch>
              <a:fillRect l="0" t="0" r="0" b="0"/>
            </a:stretch>
          </a:blipFill>
        </p:spPr>
      </p:sp>
      <p:sp>
        <p:nvSpPr>
          <p:cNvPr name="TextBox 6" id="6"/>
          <p:cNvSpPr txBox="true"/>
          <p:nvPr/>
        </p:nvSpPr>
        <p:spPr>
          <a:xfrm rot="0">
            <a:off x="3065065" y="942975"/>
            <a:ext cx="8804286" cy="3373098"/>
          </a:xfrm>
          <a:prstGeom prst="rect">
            <a:avLst/>
          </a:prstGeom>
        </p:spPr>
        <p:txBody>
          <a:bodyPr anchor="t" rtlCol="false" tIns="0" lIns="0" bIns="0" rIns="0">
            <a:spAutoFit/>
          </a:bodyPr>
          <a:lstStyle/>
          <a:p>
            <a:pPr algn="ctr">
              <a:lnSpc>
                <a:spcPts val="5880"/>
              </a:lnSpc>
            </a:pPr>
            <a:r>
              <a:rPr lang="en-US" sz="4200">
                <a:solidFill>
                  <a:srgbClr val="000000"/>
                </a:solidFill>
                <a:latin typeface="Staatliches"/>
                <a:ea typeface="Staatliches"/>
                <a:cs typeface="Staatliches"/>
                <a:sym typeface="Staatliches"/>
              </a:rPr>
              <a:t>HERRAMIENTAS TECNOLÓGICAS DE TECLADOS EN LENGUA DE SEÑAS</a:t>
            </a:r>
          </a:p>
          <a:p>
            <a:pPr algn="ctr">
              <a:lnSpc>
                <a:spcPts val="7632"/>
              </a:lnSpc>
            </a:pPr>
          </a:p>
          <a:p>
            <a:pPr algn="ctr">
              <a:lnSpc>
                <a:spcPts val="7632"/>
              </a:lnSpc>
            </a:pPr>
          </a:p>
        </p:txBody>
      </p:sp>
      <p:sp>
        <p:nvSpPr>
          <p:cNvPr name="TextBox 7" id="7"/>
          <p:cNvSpPr txBox="true"/>
          <p:nvPr/>
        </p:nvSpPr>
        <p:spPr>
          <a:xfrm rot="0">
            <a:off x="6635205" y="3233329"/>
            <a:ext cx="7655259" cy="6250051"/>
          </a:xfrm>
          <a:prstGeom prst="rect">
            <a:avLst/>
          </a:prstGeom>
        </p:spPr>
        <p:txBody>
          <a:bodyPr anchor="t" rtlCol="false" tIns="0" lIns="0" bIns="0" rIns="0">
            <a:spAutoFit/>
          </a:bodyPr>
          <a:lstStyle/>
          <a:p>
            <a:pPr algn="l" marL="552703" indent="-276352" lvl="1">
              <a:lnSpc>
                <a:spcPts val="3583"/>
              </a:lnSpc>
              <a:buFont typeface="Arial"/>
              <a:buChar char="•"/>
            </a:pPr>
            <a:r>
              <a:rPr lang="en-US" b="true" sz="2559">
                <a:solidFill>
                  <a:srgbClr val="000000"/>
                </a:solidFill>
                <a:latin typeface="Open Sans Bold"/>
                <a:ea typeface="Open Sans Bold"/>
                <a:cs typeface="Open Sans Bold"/>
                <a:sym typeface="Open Sans Bold"/>
              </a:rPr>
              <a:t>ASL SwipeKeys : </a:t>
            </a:r>
            <a:r>
              <a:rPr lang="en-US" sz="2559">
                <a:solidFill>
                  <a:srgbClr val="000000"/>
                </a:solidFill>
                <a:latin typeface="Open Sans"/>
                <a:ea typeface="Open Sans"/>
                <a:cs typeface="Open Sans"/>
                <a:sym typeface="Open Sans"/>
              </a:rPr>
              <a:t>Teclado que ayuda a aprender y comunicarse usando el alfabeto de signos americano con deletreo manual.</a:t>
            </a:r>
          </a:p>
          <a:p>
            <a:pPr algn="l">
              <a:lnSpc>
                <a:spcPts val="3583"/>
              </a:lnSpc>
            </a:pPr>
          </a:p>
          <a:p>
            <a:pPr algn="l">
              <a:lnSpc>
                <a:spcPts val="3583"/>
              </a:lnSpc>
            </a:pPr>
          </a:p>
          <a:p>
            <a:pPr algn="l">
              <a:lnSpc>
                <a:spcPts val="3583"/>
              </a:lnSpc>
            </a:pPr>
          </a:p>
          <a:p>
            <a:pPr algn="l" marL="552703" indent="-276352" lvl="1">
              <a:lnSpc>
                <a:spcPts val="3583"/>
              </a:lnSpc>
              <a:buFont typeface="Arial"/>
              <a:buChar char="•"/>
            </a:pPr>
            <a:r>
              <a:rPr lang="en-US" b="true" sz="2559">
                <a:solidFill>
                  <a:srgbClr val="000000"/>
                </a:solidFill>
                <a:latin typeface="Open Sans Bold"/>
                <a:ea typeface="Open Sans Bold"/>
                <a:cs typeface="Open Sans Bold"/>
                <a:sym typeface="Open Sans Bold"/>
              </a:rPr>
              <a:t>SingChat: </a:t>
            </a:r>
            <a:r>
              <a:rPr lang="en-US" sz="2559">
                <a:solidFill>
                  <a:srgbClr val="000000"/>
                </a:solidFill>
                <a:latin typeface="Open Sans"/>
                <a:ea typeface="Open Sans"/>
                <a:cs typeface="Open Sans"/>
                <a:sym typeface="Open Sans"/>
              </a:rPr>
              <a:t>Aplicación móvil que cuenta, entre otras cosas, con un teclado específico que contiene todo el alfabeto del lenguaje de señas Colombiano.</a:t>
            </a:r>
          </a:p>
          <a:p>
            <a:pPr algn="l">
              <a:lnSpc>
                <a:spcPts val="3583"/>
              </a:lnSpc>
            </a:pPr>
          </a:p>
          <a:p>
            <a:pPr algn="l">
              <a:lnSpc>
                <a:spcPts val="3583"/>
              </a:lnSpc>
            </a:pPr>
          </a:p>
          <a:p>
            <a:pPr algn="l">
              <a:lnSpc>
                <a:spcPts val="3583"/>
              </a:lnSpc>
            </a:pPr>
          </a:p>
          <a:p>
            <a:pPr algn="l" marL="0" indent="0" lvl="0">
              <a:lnSpc>
                <a:spcPts val="3583"/>
              </a:lnSpc>
              <a:spcBef>
                <a:spcPct val="0"/>
              </a:spcBef>
            </a:pPr>
          </a:p>
        </p:txBody>
      </p:sp>
      <p:sp>
        <p:nvSpPr>
          <p:cNvPr name="Freeform 8" id="8"/>
          <p:cNvSpPr/>
          <p:nvPr/>
        </p:nvSpPr>
        <p:spPr>
          <a:xfrm flipH="false" flipV="false" rot="0">
            <a:off x="14290464"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7"/>
            <a:stretch>
              <a:fillRect l="0" t="0" r="0" b="0"/>
            </a:stretch>
          </a:blipFill>
        </p:spPr>
      </p:sp>
      <p:sp>
        <p:nvSpPr>
          <p:cNvPr name="TextBox 9" id="9"/>
          <p:cNvSpPr txBox="true"/>
          <p:nvPr/>
        </p:nvSpPr>
        <p:spPr>
          <a:xfrm rot="0">
            <a:off x="2294777" y="5588800"/>
            <a:ext cx="3202781"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Imagen: www.apps.apple.com</a:t>
            </a:r>
          </a:p>
        </p:txBody>
      </p:sp>
      <p:sp>
        <p:nvSpPr>
          <p:cNvPr name="TextBox 10" id="10"/>
          <p:cNvSpPr txBox="true"/>
          <p:nvPr/>
        </p:nvSpPr>
        <p:spPr>
          <a:xfrm rot="0">
            <a:off x="2393178" y="9320503"/>
            <a:ext cx="2936081"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 Imagen: </a:t>
            </a:r>
            <a:r>
              <a:rPr lang="en-US" sz="1800">
                <a:solidFill>
                  <a:srgbClr val="000000"/>
                </a:solidFill>
                <a:latin typeface="Open Sans"/>
                <a:ea typeface="Open Sans"/>
                <a:cs typeface="Open Sans"/>
                <a:sym typeface="Open Sans"/>
              </a:rPr>
              <a:t>www.semana.com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11220868" y="0"/>
            <a:ext cx="7067132" cy="10287000"/>
            <a:chOff x="0" y="0"/>
            <a:chExt cx="1094884" cy="1593725"/>
          </a:xfrm>
        </p:grpSpPr>
        <p:sp>
          <p:nvSpPr>
            <p:cNvPr name="Freeform 4" id="4"/>
            <p:cNvSpPr/>
            <p:nvPr/>
          </p:nvSpPr>
          <p:spPr>
            <a:xfrm flipH="false" flipV="false" rot="0">
              <a:off x="0" y="0"/>
              <a:ext cx="1094884" cy="1593725"/>
            </a:xfrm>
            <a:custGeom>
              <a:avLst/>
              <a:gdLst/>
              <a:ahLst/>
              <a:cxnLst/>
              <a:rect r="r" b="b" t="t" l="l"/>
              <a:pathLst>
                <a:path h="1593725" w="1094884">
                  <a:moveTo>
                    <a:pt x="0" y="0"/>
                  </a:moveTo>
                  <a:lnTo>
                    <a:pt x="1094884" y="0"/>
                  </a:lnTo>
                  <a:lnTo>
                    <a:pt x="1094884" y="1593725"/>
                  </a:lnTo>
                  <a:lnTo>
                    <a:pt x="0" y="1593725"/>
                  </a:lnTo>
                  <a:close/>
                </a:path>
              </a:pathLst>
            </a:custGeom>
            <a:blipFill>
              <a:blip r:embed="rId3"/>
              <a:stretch>
                <a:fillRect l="-827" t="0" r="-117651" b="0"/>
              </a:stretch>
            </a:blipFill>
          </p:spPr>
        </p:sp>
      </p:grpSp>
      <p:sp>
        <p:nvSpPr>
          <p:cNvPr name="Freeform 5" id="5"/>
          <p:cNvSpPr/>
          <p:nvPr/>
        </p:nvSpPr>
        <p:spPr>
          <a:xfrm flipH="true" flipV="false" rot="-10800000">
            <a:off x="-328841" y="-675907"/>
            <a:ext cx="3658669" cy="2980152"/>
          </a:xfrm>
          <a:custGeom>
            <a:avLst/>
            <a:gdLst/>
            <a:ahLst/>
            <a:cxnLst/>
            <a:rect r="r" b="b" t="t" l="l"/>
            <a:pathLst>
              <a:path h="2980152" w="3658669">
                <a:moveTo>
                  <a:pt x="3658668" y="0"/>
                </a:moveTo>
                <a:lnTo>
                  <a:pt x="0" y="0"/>
                </a:lnTo>
                <a:lnTo>
                  <a:pt x="0" y="2980151"/>
                </a:lnTo>
                <a:lnTo>
                  <a:pt x="3658668" y="2980151"/>
                </a:lnTo>
                <a:lnTo>
                  <a:pt x="3658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8243" y="2428251"/>
            <a:ext cx="8609326" cy="5430498"/>
          </a:xfrm>
          <a:custGeom>
            <a:avLst/>
            <a:gdLst/>
            <a:ahLst/>
            <a:cxnLst/>
            <a:rect r="r" b="b" t="t" l="l"/>
            <a:pathLst>
              <a:path h="5430498" w="8609326">
                <a:moveTo>
                  <a:pt x="0" y="0"/>
                </a:moveTo>
                <a:lnTo>
                  <a:pt x="8609326" y="0"/>
                </a:lnTo>
                <a:lnTo>
                  <a:pt x="8609326" y="5430498"/>
                </a:lnTo>
                <a:lnTo>
                  <a:pt x="0" y="5430498"/>
                </a:lnTo>
                <a:lnTo>
                  <a:pt x="0" y="0"/>
                </a:lnTo>
                <a:close/>
              </a:path>
            </a:pathLst>
          </a:custGeom>
          <a:blipFill>
            <a:blip r:embed="rId6"/>
            <a:stretch>
              <a:fillRect l="0" t="0" r="0" b="0"/>
            </a:stretch>
          </a:blipFill>
        </p:spPr>
      </p:sp>
      <p:sp>
        <p:nvSpPr>
          <p:cNvPr name="Freeform 7" id="7"/>
          <p:cNvSpPr/>
          <p:nvPr/>
        </p:nvSpPr>
        <p:spPr>
          <a:xfrm flipH="false" flipV="false" rot="0">
            <a:off x="6214051" y="3587612"/>
            <a:ext cx="552399" cy="492138"/>
          </a:xfrm>
          <a:custGeom>
            <a:avLst/>
            <a:gdLst/>
            <a:ahLst/>
            <a:cxnLst/>
            <a:rect r="r" b="b" t="t" l="l"/>
            <a:pathLst>
              <a:path h="492138" w="552399">
                <a:moveTo>
                  <a:pt x="0" y="0"/>
                </a:moveTo>
                <a:lnTo>
                  <a:pt x="552400" y="0"/>
                </a:lnTo>
                <a:lnTo>
                  <a:pt x="552400" y="492138"/>
                </a:lnTo>
                <a:lnTo>
                  <a:pt x="0" y="4921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08590" y="8372917"/>
            <a:ext cx="3419378" cy="1454661"/>
          </a:xfrm>
          <a:custGeom>
            <a:avLst/>
            <a:gdLst/>
            <a:ahLst/>
            <a:cxnLst/>
            <a:rect r="r" b="b" t="t" l="l"/>
            <a:pathLst>
              <a:path h="1454661" w="3419378">
                <a:moveTo>
                  <a:pt x="0" y="0"/>
                </a:moveTo>
                <a:lnTo>
                  <a:pt x="3419378" y="0"/>
                </a:lnTo>
                <a:lnTo>
                  <a:pt x="3419378" y="1454661"/>
                </a:lnTo>
                <a:lnTo>
                  <a:pt x="0" y="1454661"/>
                </a:lnTo>
                <a:lnTo>
                  <a:pt x="0" y="0"/>
                </a:lnTo>
                <a:close/>
              </a:path>
            </a:pathLst>
          </a:custGeom>
          <a:blipFill>
            <a:blip r:embed="rId9"/>
            <a:stretch>
              <a:fillRect l="0" t="0" r="0" b="0"/>
            </a:stretch>
          </a:blipFill>
        </p:spPr>
      </p:sp>
      <p:sp>
        <p:nvSpPr>
          <p:cNvPr name="Freeform 9" id="9"/>
          <p:cNvSpPr/>
          <p:nvPr/>
        </p:nvSpPr>
        <p:spPr>
          <a:xfrm flipH="false" flipV="false" rot="0">
            <a:off x="4046112" y="3587612"/>
            <a:ext cx="571310" cy="535993"/>
          </a:xfrm>
          <a:custGeom>
            <a:avLst/>
            <a:gdLst/>
            <a:ahLst/>
            <a:cxnLst/>
            <a:rect r="r" b="b" t="t" l="l"/>
            <a:pathLst>
              <a:path h="535993" w="571310">
                <a:moveTo>
                  <a:pt x="0" y="0"/>
                </a:moveTo>
                <a:lnTo>
                  <a:pt x="571310" y="0"/>
                </a:lnTo>
                <a:lnTo>
                  <a:pt x="571310" y="535993"/>
                </a:lnTo>
                <a:lnTo>
                  <a:pt x="0" y="5359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728864" y="1377674"/>
            <a:ext cx="7568084" cy="721995"/>
          </a:xfrm>
          <a:prstGeom prst="rect">
            <a:avLst/>
          </a:prstGeom>
        </p:spPr>
        <p:txBody>
          <a:bodyPr anchor="t" rtlCol="false" tIns="0" lIns="0" bIns="0" rIns="0">
            <a:spAutoFit/>
          </a:bodyPr>
          <a:lstStyle/>
          <a:p>
            <a:pPr algn="ctr">
              <a:lnSpc>
                <a:spcPts val="5880"/>
              </a:lnSpc>
            </a:pPr>
            <a:r>
              <a:rPr lang="en-US" sz="4200">
                <a:solidFill>
                  <a:srgbClr val="000000"/>
                </a:solidFill>
                <a:latin typeface="Staatliches"/>
                <a:ea typeface="Staatliches"/>
                <a:cs typeface="Staatliches"/>
                <a:sym typeface="Staatliches"/>
              </a:rPr>
              <a:t>CUADRO COMPARATIVO</a:t>
            </a:r>
          </a:p>
        </p:txBody>
      </p:sp>
      <p:sp>
        <p:nvSpPr>
          <p:cNvPr name="Freeform 11" id="11"/>
          <p:cNvSpPr/>
          <p:nvPr/>
        </p:nvSpPr>
        <p:spPr>
          <a:xfrm flipH="false" flipV="false" rot="0">
            <a:off x="8366651" y="3587612"/>
            <a:ext cx="571310" cy="535993"/>
          </a:xfrm>
          <a:custGeom>
            <a:avLst/>
            <a:gdLst/>
            <a:ahLst/>
            <a:cxnLst/>
            <a:rect r="r" b="b" t="t" l="l"/>
            <a:pathLst>
              <a:path h="535993" w="571310">
                <a:moveTo>
                  <a:pt x="0" y="0"/>
                </a:moveTo>
                <a:lnTo>
                  <a:pt x="571310" y="0"/>
                </a:lnTo>
                <a:lnTo>
                  <a:pt x="571310" y="535993"/>
                </a:lnTo>
                <a:lnTo>
                  <a:pt x="0" y="5359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3795568" y="923925"/>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DISEÑO DEL TECLADO</a:t>
            </a:r>
          </a:p>
        </p:txBody>
      </p:sp>
      <p:sp>
        <p:nvSpPr>
          <p:cNvPr name="TextBox 4" id="4"/>
          <p:cNvSpPr txBox="true"/>
          <p:nvPr/>
        </p:nvSpPr>
        <p:spPr>
          <a:xfrm rot="0">
            <a:off x="4755121" y="2364083"/>
            <a:ext cx="8777758" cy="2491740"/>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000000"/>
                </a:solidFill>
                <a:latin typeface="Open Sans"/>
                <a:ea typeface="Open Sans"/>
                <a:cs typeface="Open Sans"/>
                <a:sym typeface="Open Sans"/>
              </a:rPr>
              <a:t>Primero, se establecieron los requerimientos funcionales y no funcionales para definir el propósito y las características del teclado. Luego, nos enfocamos en el diseño visual y la organización del teclado, incluyendo el diseño de las teclas y el manejo de teclas especiales. Con lo cual se da garantías para una interfaz intuitiva y eficiente.</a:t>
            </a:r>
          </a:p>
        </p:txBody>
      </p:sp>
      <p:sp>
        <p:nvSpPr>
          <p:cNvPr name="Freeform 5" id="5"/>
          <p:cNvSpPr/>
          <p:nvPr/>
        </p:nvSpPr>
        <p:spPr>
          <a:xfrm flipH="true" flipV="false" rot="-5399999">
            <a:off x="13502333" y="-226884"/>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5292248">
            <a:off x="-1702380" y="5493378"/>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2432"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8" id="8"/>
          <p:cNvSpPr txBox="true"/>
          <p:nvPr/>
        </p:nvSpPr>
        <p:spPr>
          <a:xfrm rot="0">
            <a:off x="3337784" y="5451855"/>
            <a:ext cx="5284804" cy="3839402"/>
          </a:xfrm>
          <a:prstGeom prst="rect">
            <a:avLst/>
          </a:prstGeom>
        </p:spPr>
        <p:txBody>
          <a:bodyPr anchor="t" rtlCol="false" tIns="0" lIns="0" bIns="0" rIns="0">
            <a:spAutoFit/>
          </a:bodyPr>
          <a:lstStyle/>
          <a:p>
            <a:pPr algn="just">
              <a:lnSpc>
                <a:spcPts val="3359"/>
              </a:lnSpc>
            </a:pPr>
            <a:r>
              <a:rPr lang="en-US" sz="2400" b="true">
                <a:solidFill>
                  <a:srgbClr val="000000"/>
                </a:solidFill>
                <a:latin typeface="Open Sans Bold"/>
                <a:ea typeface="Open Sans Bold"/>
                <a:cs typeface="Open Sans Bold"/>
                <a:sym typeface="Open Sans Bold"/>
              </a:rPr>
              <a:t>Requerimientos Funcionales:</a:t>
            </a:r>
          </a:p>
          <a:p>
            <a:pPr algn="just" marL="518160" indent="-259080" lvl="1">
              <a:lnSpc>
                <a:spcPts val="3359"/>
              </a:lnSpc>
              <a:buAutoNum type="arabicPeriod" startAt="1"/>
            </a:pPr>
            <a:r>
              <a:rPr lang="en-US" sz="2400">
                <a:solidFill>
                  <a:srgbClr val="000000"/>
                </a:solidFill>
                <a:latin typeface="Open Sans"/>
                <a:ea typeface="Open Sans"/>
                <a:cs typeface="Open Sans"/>
                <a:sym typeface="Open Sans"/>
              </a:rPr>
              <a:t>Teclado en pantalla de LSC.</a:t>
            </a:r>
          </a:p>
          <a:p>
            <a:pPr algn="just" marL="518160" indent="-259080" lvl="1">
              <a:lnSpc>
                <a:spcPts val="3359"/>
              </a:lnSpc>
              <a:buAutoNum type="arabicPeriod" startAt="1"/>
            </a:pPr>
            <a:r>
              <a:rPr lang="en-US" sz="2400">
                <a:solidFill>
                  <a:srgbClr val="000000"/>
                </a:solidFill>
                <a:latin typeface="Open Sans"/>
                <a:ea typeface="Open Sans"/>
                <a:cs typeface="Open Sans"/>
                <a:sym typeface="Open Sans"/>
              </a:rPr>
              <a:t>Entrada de texto visual.</a:t>
            </a:r>
          </a:p>
          <a:p>
            <a:pPr algn="just" marL="518160" indent="-259080" lvl="1">
              <a:lnSpc>
                <a:spcPts val="3359"/>
              </a:lnSpc>
              <a:buAutoNum type="arabicPeriod" startAt="1"/>
            </a:pPr>
            <a:r>
              <a:rPr lang="en-US" sz="2400">
                <a:solidFill>
                  <a:srgbClr val="000000"/>
                </a:solidFill>
                <a:latin typeface="Open Sans"/>
                <a:ea typeface="Open Sans"/>
                <a:cs typeface="Open Sans"/>
                <a:sym typeface="Open Sans"/>
              </a:rPr>
              <a:t>Mayúsculas y minúsculas</a:t>
            </a:r>
            <a:r>
              <a:rPr lang="en-US" sz="2400">
                <a:solidFill>
                  <a:srgbClr val="000000"/>
                </a:solidFill>
                <a:latin typeface="Open Sans"/>
                <a:ea typeface="Open Sans"/>
                <a:cs typeface="Open Sans"/>
                <a:sym typeface="Open Sans"/>
              </a:rPr>
              <a:t>.</a:t>
            </a:r>
          </a:p>
          <a:p>
            <a:pPr algn="just" marL="518160" indent="-259080" lvl="1">
              <a:lnSpc>
                <a:spcPts val="3359"/>
              </a:lnSpc>
              <a:buAutoNum type="arabicPeriod" startAt="1"/>
            </a:pPr>
            <a:r>
              <a:rPr lang="en-US" sz="2400">
                <a:solidFill>
                  <a:srgbClr val="000000"/>
                </a:solidFill>
                <a:latin typeface="Open Sans"/>
                <a:ea typeface="Open Sans"/>
                <a:cs typeface="Open Sans"/>
                <a:sym typeface="Open Sans"/>
              </a:rPr>
              <a:t>Borrado continuo</a:t>
            </a:r>
            <a:r>
              <a:rPr lang="en-US" sz="2400">
                <a:solidFill>
                  <a:srgbClr val="000000"/>
                </a:solidFill>
                <a:latin typeface="Open Sans"/>
                <a:ea typeface="Open Sans"/>
                <a:cs typeface="Open Sans"/>
                <a:sym typeface="Open Sans"/>
              </a:rPr>
              <a:t>.</a:t>
            </a:r>
          </a:p>
          <a:p>
            <a:pPr algn="just">
              <a:lnSpc>
                <a:spcPts val="2848"/>
              </a:lnSpc>
            </a:pPr>
          </a:p>
          <a:p>
            <a:pPr algn="just">
              <a:lnSpc>
                <a:spcPts val="2848"/>
              </a:lnSpc>
            </a:pPr>
          </a:p>
          <a:p>
            <a:pPr algn="just">
              <a:lnSpc>
                <a:spcPts val="2848"/>
              </a:lnSpc>
            </a:pPr>
          </a:p>
          <a:p>
            <a:pPr algn="just">
              <a:lnSpc>
                <a:spcPts val="2848"/>
              </a:lnSpc>
            </a:pPr>
          </a:p>
          <a:p>
            <a:pPr algn="just">
              <a:lnSpc>
                <a:spcPts val="2848"/>
              </a:lnSpc>
              <a:spcBef>
                <a:spcPct val="0"/>
              </a:spcBef>
            </a:pPr>
          </a:p>
        </p:txBody>
      </p:sp>
      <p:sp>
        <p:nvSpPr>
          <p:cNvPr name="TextBox 9" id="9"/>
          <p:cNvSpPr txBox="true"/>
          <p:nvPr/>
        </p:nvSpPr>
        <p:spPr>
          <a:xfrm rot="0">
            <a:off x="9743112" y="5451855"/>
            <a:ext cx="7579533" cy="3079115"/>
          </a:xfrm>
          <a:prstGeom prst="rect">
            <a:avLst/>
          </a:prstGeom>
        </p:spPr>
        <p:txBody>
          <a:bodyPr anchor="t" rtlCol="false" tIns="0" lIns="0" bIns="0" rIns="0">
            <a:spAutoFit/>
          </a:bodyPr>
          <a:lstStyle/>
          <a:p>
            <a:pPr algn="l">
              <a:lnSpc>
                <a:spcPts val="3359"/>
              </a:lnSpc>
            </a:pPr>
            <a:r>
              <a:rPr lang="en-US" sz="2400" b="true">
                <a:solidFill>
                  <a:srgbClr val="000000"/>
                </a:solidFill>
                <a:latin typeface="Open Sans Bold"/>
                <a:ea typeface="Open Sans Bold"/>
                <a:cs typeface="Open Sans Bold"/>
                <a:sym typeface="Open Sans Bold"/>
              </a:rPr>
              <a:t>Requerim</a:t>
            </a:r>
            <a:r>
              <a:rPr lang="en-US" sz="2400" b="true">
                <a:solidFill>
                  <a:srgbClr val="000000"/>
                </a:solidFill>
                <a:latin typeface="Open Sans Bold"/>
                <a:ea typeface="Open Sans Bold"/>
                <a:cs typeface="Open Sans Bold"/>
                <a:sym typeface="Open Sans Bold"/>
              </a:rPr>
              <a:t>ientos No Funcionales:</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Accesibilidad.</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Compatibilidad.</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Rendimiento.</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Portabilidad.</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Mantenimiento.</a:t>
            </a:r>
          </a:p>
          <a:p>
            <a:pPr algn="ctr">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10799999">
            <a:off x="-549721" y="-1243483"/>
            <a:ext cx="4838892" cy="3941497"/>
          </a:xfrm>
          <a:custGeom>
            <a:avLst/>
            <a:gdLst/>
            <a:ahLst/>
            <a:cxnLst/>
            <a:rect r="r" b="b" t="t" l="l"/>
            <a:pathLst>
              <a:path h="3941497" w="4838892">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8127"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13289925" y="2002113"/>
            <a:ext cx="2513463" cy="7650886"/>
          </a:xfrm>
          <a:custGeom>
            <a:avLst/>
            <a:gdLst/>
            <a:ahLst/>
            <a:cxnLst/>
            <a:rect r="r" b="b" t="t" l="l"/>
            <a:pathLst>
              <a:path h="7650886" w="2513463">
                <a:moveTo>
                  <a:pt x="0" y="0"/>
                </a:moveTo>
                <a:lnTo>
                  <a:pt x="2513462" y="0"/>
                </a:lnTo>
                <a:lnTo>
                  <a:pt x="2513462" y="7650885"/>
                </a:lnTo>
                <a:lnTo>
                  <a:pt x="0" y="7650885"/>
                </a:lnTo>
                <a:lnTo>
                  <a:pt x="0" y="0"/>
                </a:lnTo>
                <a:close/>
              </a:path>
            </a:pathLst>
          </a:custGeom>
          <a:blipFill>
            <a:blip r:embed="rId6"/>
            <a:stretch>
              <a:fillRect l="0" t="0" r="0" b="-1734"/>
            </a:stretch>
          </a:blipFill>
        </p:spPr>
      </p:sp>
      <p:sp>
        <p:nvSpPr>
          <p:cNvPr name="Freeform 6" id="6"/>
          <p:cNvSpPr/>
          <p:nvPr/>
        </p:nvSpPr>
        <p:spPr>
          <a:xfrm flipH="true" flipV="false" rot="-5399999">
            <a:off x="14883165" y="371301"/>
            <a:ext cx="4004226" cy="3261624"/>
          </a:xfrm>
          <a:custGeom>
            <a:avLst/>
            <a:gdLst/>
            <a:ahLst/>
            <a:cxnLst/>
            <a:rect r="r" b="b" t="t" l="l"/>
            <a:pathLst>
              <a:path h="3261624" w="4004226">
                <a:moveTo>
                  <a:pt x="4004226" y="0"/>
                </a:moveTo>
                <a:lnTo>
                  <a:pt x="0" y="0"/>
                </a:lnTo>
                <a:lnTo>
                  <a:pt x="0" y="3261624"/>
                </a:lnTo>
                <a:lnTo>
                  <a:pt x="4004226" y="3261624"/>
                </a:lnTo>
                <a:lnTo>
                  <a:pt x="400422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91927" y="2945926"/>
            <a:ext cx="11730084" cy="5706110"/>
          </a:xfrm>
          <a:prstGeom prst="rect">
            <a:avLst/>
          </a:prstGeom>
        </p:spPr>
        <p:txBody>
          <a:bodyPr anchor="t" rtlCol="false" tIns="0" lIns="0" bIns="0" rIns="0">
            <a:spAutoFit/>
          </a:bodyPr>
          <a:lstStyle/>
          <a:p>
            <a:pPr algn="ctr">
              <a:lnSpc>
                <a:spcPts val="3919"/>
              </a:lnSpc>
            </a:pPr>
            <a:r>
              <a:rPr lang="en-US" sz="2799" b="true">
                <a:solidFill>
                  <a:srgbClr val="000000"/>
                </a:solidFill>
                <a:latin typeface="Open Sans Bold"/>
                <a:ea typeface="Open Sans Bold"/>
                <a:cs typeface="Open Sans Bold"/>
                <a:sym typeface="Open Sans Bold"/>
              </a:rPr>
              <a:t>Diseño visual</a:t>
            </a:r>
          </a:p>
          <a:p>
            <a:pPr algn="l" marL="604519" indent="-302260" lvl="1">
              <a:lnSpc>
                <a:spcPts val="3919"/>
              </a:lnSpc>
              <a:buAutoNum type="arabicPeriod" startAt="1"/>
            </a:pPr>
            <a:r>
              <a:rPr lang="en-US" sz="2799">
                <a:solidFill>
                  <a:srgbClr val="000000"/>
                </a:solidFill>
                <a:latin typeface="Open Sans"/>
                <a:ea typeface="Open Sans"/>
                <a:cs typeface="Open Sans"/>
                <a:sym typeface="Open Sans"/>
              </a:rPr>
              <a:t>Estética General: La estética del teclado debe ser visualmente atractiva y funcional.</a:t>
            </a:r>
          </a:p>
          <a:p>
            <a:pPr algn="l" marL="604519" indent="-302260" lvl="1">
              <a:lnSpc>
                <a:spcPts val="3919"/>
              </a:lnSpc>
              <a:buAutoNum type="arabicPeriod" startAt="1"/>
            </a:pPr>
            <a:r>
              <a:rPr lang="en-US" sz="2799">
                <a:solidFill>
                  <a:srgbClr val="000000"/>
                </a:solidFill>
                <a:latin typeface="Open Sans"/>
                <a:ea typeface="Open Sans"/>
                <a:cs typeface="Open Sans"/>
                <a:sym typeface="Open Sans"/>
              </a:rPr>
              <a:t>Diseño de Teclas: Las teclas deben ser intuitivas y fáciles de usar.</a:t>
            </a:r>
          </a:p>
          <a:p>
            <a:pPr algn="l" marL="604519" indent="-302260" lvl="1">
              <a:lnSpc>
                <a:spcPts val="3919"/>
              </a:lnSpc>
              <a:buAutoNum type="arabicPeriod" startAt="1"/>
            </a:pPr>
            <a:r>
              <a:rPr lang="en-US" sz="2799">
                <a:solidFill>
                  <a:srgbClr val="000000"/>
                </a:solidFill>
                <a:latin typeface="Open Sans"/>
                <a:ea typeface="Open Sans"/>
                <a:cs typeface="Open Sans"/>
                <a:sym typeface="Open Sans"/>
              </a:rPr>
              <a:t>Organización del Teclado: La disposición de las teclas debe facilitar una escritura eficiente.</a:t>
            </a:r>
          </a:p>
          <a:p>
            <a:pPr algn="l" marL="604519" indent="-302260" lvl="1">
              <a:lnSpc>
                <a:spcPts val="3919"/>
              </a:lnSpc>
              <a:buAutoNum type="arabicPeriod" startAt="1"/>
            </a:pPr>
            <a:r>
              <a:rPr lang="en-US" sz="2799">
                <a:solidFill>
                  <a:srgbClr val="000000"/>
                </a:solidFill>
                <a:latin typeface="Open Sans"/>
                <a:ea typeface="Open Sans"/>
                <a:cs typeface="Open Sans"/>
                <a:sym typeface="Open Sans"/>
              </a:rPr>
              <a:t>Manejo de Caps Lock y Backspace: Las teclas de Caps Lock y Backspace deben ser fáciles de identificar y cumplir con su funcionamiento.</a:t>
            </a:r>
          </a:p>
          <a:p>
            <a:pPr algn="l">
              <a:lnSpc>
                <a:spcPts val="3359"/>
              </a:lnSpc>
            </a:pPr>
          </a:p>
          <a:p>
            <a:pPr algn="l">
              <a:lnSpc>
                <a:spcPts val="3359"/>
              </a:lnSpc>
            </a:pPr>
          </a:p>
          <a:p>
            <a:pPr algn="l">
              <a:lnSpc>
                <a:spcPts val="3359"/>
              </a:lnSpc>
            </a:pPr>
          </a:p>
        </p:txBody>
      </p:sp>
      <p:sp>
        <p:nvSpPr>
          <p:cNvPr name="TextBox 8" id="8"/>
          <p:cNvSpPr txBox="true"/>
          <p:nvPr/>
        </p:nvSpPr>
        <p:spPr>
          <a:xfrm rot="0">
            <a:off x="5370314" y="933450"/>
            <a:ext cx="7547372" cy="854076"/>
          </a:xfrm>
          <a:prstGeom prst="rect">
            <a:avLst/>
          </a:prstGeom>
        </p:spPr>
        <p:txBody>
          <a:bodyPr anchor="t" rtlCol="false" tIns="0" lIns="0" bIns="0" rIns="0">
            <a:spAutoFit/>
          </a:bodyPr>
          <a:lstStyle/>
          <a:p>
            <a:pPr algn="ctr">
              <a:lnSpc>
                <a:spcPts val="6999"/>
              </a:lnSpc>
            </a:pPr>
            <a:r>
              <a:rPr lang="en-US" sz="4999" b="true">
                <a:solidFill>
                  <a:srgbClr val="000000"/>
                </a:solidFill>
                <a:latin typeface="Open Sans Bold"/>
                <a:ea typeface="Open Sans Bold"/>
                <a:cs typeface="Open Sans Bold"/>
                <a:sym typeface="Open Sans Bold"/>
              </a:rPr>
              <a:t>DISEÑO DE LA INTERFAZ</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10799999">
            <a:off x="-549721" y="-1243483"/>
            <a:ext cx="4838892" cy="3941497"/>
          </a:xfrm>
          <a:custGeom>
            <a:avLst/>
            <a:gdLst/>
            <a:ahLst/>
            <a:cxnLst/>
            <a:rect r="r" b="b" t="t" l="l"/>
            <a:pathLst>
              <a:path h="3941497" w="4838892">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510"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9894600" y="3832156"/>
            <a:ext cx="8120927" cy="3921597"/>
          </a:xfrm>
          <a:custGeom>
            <a:avLst/>
            <a:gdLst/>
            <a:ahLst/>
            <a:cxnLst/>
            <a:rect r="r" b="b" t="t" l="l"/>
            <a:pathLst>
              <a:path h="3921597" w="8120927">
                <a:moveTo>
                  <a:pt x="0" y="0"/>
                </a:moveTo>
                <a:lnTo>
                  <a:pt x="8120927" y="0"/>
                </a:lnTo>
                <a:lnTo>
                  <a:pt x="8120927" y="3921597"/>
                </a:lnTo>
                <a:lnTo>
                  <a:pt x="0" y="3921597"/>
                </a:lnTo>
                <a:lnTo>
                  <a:pt x="0" y="0"/>
                </a:lnTo>
                <a:close/>
              </a:path>
            </a:pathLst>
          </a:custGeom>
          <a:blipFill>
            <a:blip r:embed="rId6"/>
            <a:stretch>
              <a:fillRect l="0" t="0" r="0" b="0"/>
            </a:stretch>
          </a:blipFill>
        </p:spPr>
      </p:sp>
      <p:sp>
        <p:nvSpPr>
          <p:cNvPr name="Freeform 6" id="6"/>
          <p:cNvSpPr/>
          <p:nvPr/>
        </p:nvSpPr>
        <p:spPr>
          <a:xfrm flipH="false" flipV="false" rot="0">
            <a:off x="9981757" y="1877719"/>
            <a:ext cx="7946613" cy="1954437"/>
          </a:xfrm>
          <a:custGeom>
            <a:avLst/>
            <a:gdLst/>
            <a:ahLst/>
            <a:cxnLst/>
            <a:rect r="r" b="b" t="t" l="l"/>
            <a:pathLst>
              <a:path h="1954437" w="7946613">
                <a:moveTo>
                  <a:pt x="0" y="0"/>
                </a:moveTo>
                <a:lnTo>
                  <a:pt x="7946613" y="0"/>
                </a:lnTo>
                <a:lnTo>
                  <a:pt x="7946613" y="1954437"/>
                </a:lnTo>
                <a:lnTo>
                  <a:pt x="0" y="1954437"/>
                </a:lnTo>
                <a:lnTo>
                  <a:pt x="0" y="0"/>
                </a:lnTo>
                <a:close/>
              </a:path>
            </a:pathLst>
          </a:custGeom>
          <a:blipFill>
            <a:blip r:embed="rId7"/>
            <a:stretch>
              <a:fillRect l="0" t="0" r="0" b="0"/>
            </a:stretch>
          </a:blipFill>
        </p:spPr>
      </p:sp>
      <p:sp>
        <p:nvSpPr>
          <p:cNvPr name="TextBox 7" id="7"/>
          <p:cNvSpPr txBox="true"/>
          <p:nvPr/>
        </p:nvSpPr>
        <p:spPr>
          <a:xfrm rot="0">
            <a:off x="12490446" y="7725178"/>
            <a:ext cx="2929235" cy="297180"/>
          </a:xfrm>
          <a:prstGeom prst="rect">
            <a:avLst/>
          </a:prstGeom>
        </p:spPr>
        <p:txBody>
          <a:bodyPr anchor="t" rtlCol="false" tIns="0" lIns="0" bIns="0" rIns="0">
            <a:spAutoFit/>
          </a:bodyPr>
          <a:lstStyle/>
          <a:p>
            <a:pPr algn="ctr">
              <a:lnSpc>
                <a:spcPts val="2520"/>
              </a:lnSpc>
            </a:pPr>
            <a:r>
              <a:rPr lang="en-US" sz="1800">
                <a:solidFill>
                  <a:srgbClr val="000000"/>
                </a:solidFill>
                <a:latin typeface="Open Sans"/>
                <a:ea typeface="Open Sans"/>
                <a:cs typeface="Open Sans"/>
                <a:sym typeface="Open Sans"/>
              </a:rPr>
              <a:t>Imagen: Elaboración propia</a:t>
            </a:r>
          </a:p>
        </p:txBody>
      </p:sp>
      <p:sp>
        <p:nvSpPr>
          <p:cNvPr name="Freeform 8" id="8"/>
          <p:cNvSpPr/>
          <p:nvPr/>
        </p:nvSpPr>
        <p:spPr>
          <a:xfrm flipH="true" flipV="false" rot="0">
            <a:off x="13644236" y="7017678"/>
            <a:ext cx="4838892" cy="3941497"/>
          </a:xfrm>
          <a:custGeom>
            <a:avLst/>
            <a:gdLst/>
            <a:ahLst/>
            <a:cxnLst/>
            <a:rect r="r" b="b" t="t" l="l"/>
            <a:pathLst>
              <a:path h="3941497" w="4838892">
                <a:moveTo>
                  <a:pt x="4838891" y="0"/>
                </a:moveTo>
                <a:lnTo>
                  <a:pt x="0" y="0"/>
                </a:lnTo>
                <a:lnTo>
                  <a:pt x="0" y="3941497"/>
                </a:lnTo>
                <a:lnTo>
                  <a:pt x="4838891" y="3941497"/>
                </a:lnTo>
                <a:lnTo>
                  <a:pt x="483889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115857" y="2202180"/>
            <a:ext cx="8865900" cy="5844540"/>
          </a:xfrm>
          <a:prstGeom prst="rect">
            <a:avLst/>
          </a:prstGeom>
        </p:spPr>
        <p:txBody>
          <a:bodyPr anchor="t" rtlCol="false" tIns="0" lIns="0" bIns="0" rIns="0">
            <a:spAutoFit/>
          </a:bodyPr>
          <a:lstStyle/>
          <a:p>
            <a:pPr algn="ctr">
              <a:lnSpc>
                <a:spcPts val="3359"/>
              </a:lnSpc>
            </a:pPr>
            <a:r>
              <a:rPr lang="en-US" b="true" sz="2400">
                <a:solidFill>
                  <a:srgbClr val="000000"/>
                </a:solidFill>
                <a:latin typeface="Open Sans Bold"/>
                <a:ea typeface="Open Sans Bold"/>
                <a:cs typeface="Open Sans Bold"/>
                <a:sym typeface="Open Sans Bold"/>
              </a:rPr>
              <a:t>Estructura del Teclado</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Area</a:t>
            </a:r>
            <a:r>
              <a:rPr lang="en-US" sz="2400">
                <a:solidFill>
                  <a:srgbClr val="000000"/>
                </a:solidFill>
                <a:latin typeface="Open Sans"/>
                <a:ea typeface="Open Sans"/>
                <a:cs typeface="Open Sans"/>
                <a:sym typeface="Open Sans"/>
              </a:rPr>
              <a:t> de texto.</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Filas y Columnas.</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Las teclas están organizadas en varias filas para facilitar la escritura, con cada fila conteniendo un grupo de teclas relacionadas. Por ejemplo:</a:t>
            </a:r>
          </a:p>
          <a:p>
            <a:pPr algn="l" marL="1036320" indent="-345440" lvl="2">
              <a:lnSpc>
                <a:spcPts val="3359"/>
              </a:lnSpc>
              <a:buFont typeface="Arial"/>
              <a:buChar char="⚬"/>
            </a:pPr>
            <a:r>
              <a:rPr lang="en-US" sz="2400">
                <a:solidFill>
                  <a:srgbClr val="000000"/>
                </a:solidFill>
                <a:latin typeface="Open Sans"/>
                <a:ea typeface="Open Sans"/>
                <a:cs typeface="Open Sans"/>
                <a:sym typeface="Open Sans"/>
              </a:rPr>
              <a:t>Fila 1: Números del 1 al 0</a:t>
            </a:r>
          </a:p>
          <a:p>
            <a:pPr algn="l" marL="1036320" indent="-345440" lvl="2">
              <a:lnSpc>
                <a:spcPts val="3359"/>
              </a:lnSpc>
              <a:buFont typeface="Arial"/>
              <a:buChar char="⚬"/>
            </a:pPr>
            <a:r>
              <a:rPr lang="en-US" sz="2400">
                <a:solidFill>
                  <a:srgbClr val="000000"/>
                </a:solidFill>
                <a:latin typeface="Open Sans"/>
                <a:ea typeface="Open Sans"/>
                <a:cs typeface="Open Sans"/>
                <a:sym typeface="Open Sans"/>
              </a:rPr>
              <a:t>Fila 2: Letras del alfabeto, Backspace</a:t>
            </a:r>
          </a:p>
          <a:p>
            <a:pPr algn="l" marL="1036320" indent="-345440" lvl="2">
              <a:lnSpc>
                <a:spcPts val="3359"/>
              </a:lnSpc>
              <a:buFont typeface="Arial"/>
              <a:buChar char="⚬"/>
            </a:pPr>
            <a:r>
              <a:rPr lang="en-US" sz="2400">
                <a:solidFill>
                  <a:srgbClr val="000000"/>
                </a:solidFill>
                <a:latin typeface="Open Sans"/>
                <a:ea typeface="Open Sans"/>
                <a:cs typeface="Open Sans"/>
                <a:sym typeface="Open Sans"/>
              </a:rPr>
              <a:t>Fila 3: Letras adicionales, Enter</a:t>
            </a:r>
          </a:p>
          <a:p>
            <a:pPr algn="l" marL="1036320" indent="-345440" lvl="2">
              <a:lnSpc>
                <a:spcPts val="3359"/>
              </a:lnSpc>
              <a:buFont typeface="Arial"/>
              <a:buChar char="⚬"/>
            </a:pPr>
            <a:r>
              <a:rPr lang="en-US" sz="2400">
                <a:solidFill>
                  <a:srgbClr val="000000"/>
                </a:solidFill>
                <a:latin typeface="Open Sans"/>
                <a:ea typeface="Open Sans"/>
                <a:cs typeface="Open Sans"/>
                <a:sym typeface="Open Sans"/>
              </a:rPr>
              <a:t>Fila 4: Caps Lock, letras adicionales</a:t>
            </a:r>
          </a:p>
          <a:p>
            <a:pPr algn="l" marL="1036320" indent="-345440" lvl="2">
              <a:lnSpc>
                <a:spcPts val="3359"/>
              </a:lnSpc>
              <a:buFont typeface="Arial"/>
              <a:buChar char="⚬"/>
            </a:pPr>
            <a:r>
              <a:rPr lang="en-US" sz="2400">
                <a:solidFill>
                  <a:srgbClr val="000000"/>
                </a:solidFill>
                <a:latin typeface="Open Sans"/>
                <a:ea typeface="Open Sans"/>
                <a:cs typeface="Open Sans"/>
                <a:sym typeface="Open Sans"/>
              </a:rPr>
              <a:t>Fila 5: Espacio</a:t>
            </a:r>
          </a:p>
          <a:p>
            <a:pPr algn="l" marL="518160" indent="-259080" lvl="1">
              <a:lnSpc>
                <a:spcPts val="3359"/>
              </a:lnSpc>
              <a:buFont typeface="Arial"/>
              <a:buChar char="•"/>
            </a:pPr>
            <a:r>
              <a:rPr lang="en-US" sz="2400">
                <a:solidFill>
                  <a:srgbClr val="000000"/>
                </a:solidFill>
                <a:latin typeface="Open Sans"/>
                <a:ea typeface="Open Sans"/>
                <a:cs typeface="Open Sans"/>
                <a:sym typeface="Open Sans"/>
              </a:rPr>
              <a:t>Centrado y Espaciado.</a:t>
            </a:r>
          </a:p>
          <a:p>
            <a:pPr algn="l">
              <a:lnSpc>
                <a:spcPts val="3359"/>
              </a:lnSpc>
            </a:pPr>
          </a:p>
          <a:p>
            <a:pPr algn="l">
              <a:lnSpc>
                <a:spcPts val="3359"/>
              </a:lnSpc>
            </a:pPr>
          </a:p>
        </p:txBody>
      </p:sp>
      <p:sp>
        <p:nvSpPr>
          <p:cNvPr name="TextBox 10" id="10"/>
          <p:cNvSpPr txBox="true"/>
          <p:nvPr/>
        </p:nvSpPr>
        <p:spPr>
          <a:xfrm rot="0">
            <a:off x="5370314" y="554037"/>
            <a:ext cx="7547372" cy="854076"/>
          </a:xfrm>
          <a:prstGeom prst="rect">
            <a:avLst/>
          </a:prstGeom>
        </p:spPr>
        <p:txBody>
          <a:bodyPr anchor="t" rtlCol="false" tIns="0" lIns="0" bIns="0" rIns="0">
            <a:spAutoFit/>
          </a:bodyPr>
          <a:lstStyle/>
          <a:p>
            <a:pPr algn="ctr">
              <a:lnSpc>
                <a:spcPts val="6999"/>
              </a:lnSpc>
            </a:pPr>
            <a:r>
              <a:rPr lang="en-US" sz="4999" b="true">
                <a:solidFill>
                  <a:srgbClr val="000000"/>
                </a:solidFill>
                <a:latin typeface="Open Sans Bold"/>
                <a:ea typeface="Open Sans Bold"/>
                <a:cs typeface="Open Sans Bold"/>
                <a:sym typeface="Open Sans Bold"/>
              </a:rPr>
              <a:t>DISEÑO DE LA INTERFAZ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1724489" y="2263409"/>
            <a:ext cx="3594263" cy="1561610"/>
            <a:chOff x="0" y="0"/>
            <a:chExt cx="946637" cy="411288"/>
          </a:xfrm>
        </p:grpSpPr>
        <p:sp>
          <p:nvSpPr>
            <p:cNvPr name="Freeform 4" id="4"/>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5" id="5"/>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147346" y="1889135"/>
            <a:ext cx="748549" cy="7485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081431" y="517959"/>
            <a:ext cx="5910567"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CONTENIDOS</a:t>
            </a:r>
          </a:p>
        </p:txBody>
      </p:sp>
      <p:sp>
        <p:nvSpPr>
          <p:cNvPr name="TextBox 10" id="10"/>
          <p:cNvSpPr txBox="true"/>
          <p:nvPr/>
        </p:nvSpPr>
        <p:spPr>
          <a:xfrm rot="0">
            <a:off x="1724489" y="2784535"/>
            <a:ext cx="3594263" cy="389183"/>
          </a:xfrm>
          <a:prstGeom prst="rect">
            <a:avLst/>
          </a:prstGeom>
        </p:spPr>
        <p:txBody>
          <a:bodyPr anchor="t" rtlCol="false" tIns="0" lIns="0" bIns="0" rIns="0">
            <a:spAutoFit/>
          </a:bodyPr>
          <a:lstStyle/>
          <a:p>
            <a:pPr algn="ctr">
              <a:lnSpc>
                <a:spcPts val="3223"/>
              </a:lnSpc>
            </a:pPr>
            <a:r>
              <a:rPr lang="en-US" sz="2302">
                <a:solidFill>
                  <a:srgbClr val="000000"/>
                </a:solidFill>
                <a:latin typeface="Open Sans"/>
                <a:ea typeface="Open Sans"/>
                <a:cs typeface="Open Sans"/>
                <a:sym typeface="Open Sans"/>
              </a:rPr>
              <a:t>Introducción</a:t>
            </a:r>
          </a:p>
        </p:txBody>
      </p:sp>
      <p:sp>
        <p:nvSpPr>
          <p:cNvPr name="TextBox 11" id="11"/>
          <p:cNvSpPr txBox="true"/>
          <p:nvPr/>
        </p:nvSpPr>
        <p:spPr>
          <a:xfrm rot="0">
            <a:off x="3337313" y="2009197"/>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1</a:t>
            </a:r>
          </a:p>
        </p:txBody>
      </p:sp>
      <p:grpSp>
        <p:nvGrpSpPr>
          <p:cNvPr name="Group 12" id="12"/>
          <p:cNvGrpSpPr/>
          <p:nvPr/>
        </p:nvGrpSpPr>
        <p:grpSpPr>
          <a:xfrm rot="0">
            <a:off x="5427279" y="2282459"/>
            <a:ext cx="3594263" cy="1561610"/>
            <a:chOff x="0" y="0"/>
            <a:chExt cx="946637" cy="411288"/>
          </a:xfrm>
        </p:grpSpPr>
        <p:sp>
          <p:nvSpPr>
            <p:cNvPr name="Freeform 13" id="13"/>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14" id="14"/>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962920" y="1978706"/>
            <a:ext cx="748549" cy="7485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7152887" y="2098768"/>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2</a:t>
            </a:r>
          </a:p>
        </p:txBody>
      </p:sp>
      <p:grpSp>
        <p:nvGrpSpPr>
          <p:cNvPr name="Group 19" id="19"/>
          <p:cNvGrpSpPr/>
          <p:nvPr/>
        </p:nvGrpSpPr>
        <p:grpSpPr>
          <a:xfrm rot="0">
            <a:off x="9179762" y="2263409"/>
            <a:ext cx="3594263" cy="1561610"/>
            <a:chOff x="0" y="0"/>
            <a:chExt cx="946637" cy="411288"/>
          </a:xfrm>
        </p:grpSpPr>
        <p:sp>
          <p:nvSpPr>
            <p:cNvPr name="Freeform 20" id="20"/>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21" id="21"/>
            <p:cNvSpPr txBox="true"/>
            <p:nvPr/>
          </p:nvSpPr>
          <p:spPr>
            <a:xfrm>
              <a:off x="0" y="-47625"/>
              <a:ext cx="946637" cy="458913"/>
            </a:xfrm>
            <a:prstGeom prst="rect">
              <a:avLst/>
            </a:prstGeom>
          </p:spPr>
          <p:txBody>
            <a:bodyPr anchor="ctr" rtlCol="false" tIns="50800" lIns="50800" bIns="50800" rIns="50800"/>
            <a:lstStyle/>
            <a:p>
              <a:pPr algn="ctr">
                <a:lnSpc>
                  <a:spcPts val="3219"/>
                </a:lnSpc>
              </a:pPr>
              <a:r>
                <a:rPr lang="en-US" sz="2299">
                  <a:solidFill>
                    <a:srgbClr val="000000"/>
                  </a:solidFill>
                  <a:latin typeface="Open Sans"/>
                  <a:ea typeface="Open Sans"/>
                  <a:cs typeface="Open Sans"/>
                  <a:sym typeface="Open Sans"/>
                </a:rPr>
                <a:t>Justificación </a:t>
              </a:r>
            </a:p>
          </p:txBody>
        </p:sp>
      </p:grpSp>
      <p:grpSp>
        <p:nvGrpSpPr>
          <p:cNvPr name="Group 22" id="22"/>
          <p:cNvGrpSpPr/>
          <p:nvPr/>
        </p:nvGrpSpPr>
        <p:grpSpPr>
          <a:xfrm rot="0">
            <a:off x="10602619" y="1889135"/>
            <a:ext cx="748549" cy="74854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5" id="25"/>
          <p:cNvSpPr txBox="true"/>
          <p:nvPr/>
        </p:nvSpPr>
        <p:spPr>
          <a:xfrm rot="0">
            <a:off x="5549737" y="2915381"/>
            <a:ext cx="3594263" cy="389183"/>
          </a:xfrm>
          <a:prstGeom prst="rect">
            <a:avLst/>
          </a:prstGeom>
        </p:spPr>
        <p:txBody>
          <a:bodyPr anchor="t" rtlCol="false" tIns="0" lIns="0" bIns="0" rIns="0">
            <a:spAutoFit/>
          </a:bodyPr>
          <a:lstStyle/>
          <a:p>
            <a:pPr algn="ctr">
              <a:lnSpc>
                <a:spcPts val="3223"/>
              </a:lnSpc>
            </a:pPr>
            <a:r>
              <a:rPr lang="en-US" sz="2302">
                <a:solidFill>
                  <a:srgbClr val="000000"/>
                </a:solidFill>
                <a:latin typeface="Open Sans"/>
                <a:ea typeface="Open Sans"/>
                <a:cs typeface="Open Sans"/>
                <a:sym typeface="Open Sans"/>
              </a:rPr>
              <a:t>Objetivo General</a:t>
            </a:r>
          </a:p>
        </p:txBody>
      </p:sp>
      <p:sp>
        <p:nvSpPr>
          <p:cNvPr name="TextBox 26" id="26"/>
          <p:cNvSpPr txBox="true"/>
          <p:nvPr/>
        </p:nvSpPr>
        <p:spPr>
          <a:xfrm rot="0">
            <a:off x="10792586" y="2009197"/>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3</a:t>
            </a:r>
          </a:p>
        </p:txBody>
      </p:sp>
      <p:grpSp>
        <p:nvGrpSpPr>
          <p:cNvPr name="Group 27" id="27"/>
          <p:cNvGrpSpPr/>
          <p:nvPr/>
        </p:nvGrpSpPr>
        <p:grpSpPr>
          <a:xfrm rot="0">
            <a:off x="12897724" y="2263409"/>
            <a:ext cx="3594263" cy="1561610"/>
            <a:chOff x="0" y="0"/>
            <a:chExt cx="946637" cy="411288"/>
          </a:xfrm>
        </p:grpSpPr>
        <p:sp>
          <p:nvSpPr>
            <p:cNvPr name="Freeform 28" id="28"/>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29" id="29"/>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4320581" y="1889135"/>
            <a:ext cx="748549" cy="74854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12897724" y="2755289"/>
            <a:ext cx="3594263" cy="389183"/>
          </a:xfrm>
          <a:prstGeom prst="rect">
            <a:avLst/>
          </a:prstGeom>
        </p:spPr>
        <p:txBody>
          <a:bodyPr anchor="t" rtlCol="false" tIns="0" lIns="0" bIns="0" rIns="0">
            <a:spAutoFit/>
          </a:bodyPr>
          <a:lstStyle/>
          <a:p>
            <a:pPr algn="ctr">
              <a:lnSpc>
                <a:spcPts val="3223"/>
              </a:lnSpc>
            </a:pPr>
            <a:r>
              <a:rPr lang="en-US" sz="2302">
                <a:solidFill>
                  <a:srgbClr val="000000"/>
                </a:solidFill>
                <a:latin typeface="Open Sans"/>
                <a:ea typeface="Open Sans"/>
                <a:cs typeface="Open Sans"/>
                <a:sym typeface="Open Sans"/>
              </a:rPr>
              <a:t>Metodología </a:t>
            </a:r>
          </a:p>
        </p:txBody>
      </p:sp>
      <p:sp>
        <p:nvSpPr>
          <p:cNvPr name="TextBox 34" id="34"/>
          <p:cNvSpPr txBox="true"/>
          <p:nvPr/>
        </p:nvSpPr>
        <p:spPr>
          <a:xfrm rot="0">
            <a:off x="14510548" y="2009197"/>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4</a:t>
            </a:r>
          </a:p>
        </p:txBody>
      </p:sp>
      <p:grpSp>
        <p:nvGrpSpPr>
          <p:cNvPr name="Group 35" id="35"/>
          <p:cNvGrpSpPr/>
          <p:nvPr/>
        </p:nvGrpSpPr>
        <p:grpSpPr>
          <a:xfrm rot="0">
            <a:off x="1796012" y="4561244"/>
            <a:ext cx="3594263" cy="1561610"/>
            <a:chOff x="0" y="0"/>
            <a:chExt cx="946637" cy="411288"/>
          </a:xfrm>
        </p:grpSpPr>
        <p:sp>
          <p:nvSpPr>
            <p:cNvPr name="Freeform 36" id="36"/>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37" id="37"/>
            <p:cNvSpPr txBox="true"/>
            <p:nvPr/>
          </p:nvSpPr>
          <p:spPr>
            <a:xfrm>
              <a:off x="0" y="-47625"/>
              <a:ext cx="946637" cy="458913"/>
            </a:xfrm>
            <a:prstGeom prst="rect">
              <a:avLst/>
            </a:prstGeom>
          </p:spPr>
          <p:txBody>
            <a:bodyPr anchor="ctr" rtlCol="false" tIns="50800" lIns="50800" bIns="50800" rIns="50800"/>
            <a:lstStyle/>
            <a:p>
              <a:pPr algn="ctr">
                <a:lnSpc>
                  <a:spcPts val="3219"/>
                </a:lnSpc>
              </a:pPr>
            </a:p>
          </p:txBody>
        </p:sp>
      </p:grpSp>
      <p:grpSp>
        <p:nvGrpSpPr>
          <p:cNvPr name="Group 38" id="38"/>
          <p:cNvGrpSpPr/>
          <p:nvPr/>
        </p:nvGrpSpPr>
        <p:grpSpPr>
          <a:xfrm rot="0">
            <a:off x="3218869" y="4186970"/>
            <a:ext cx="748549" cy="74854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1" id="41"/>
          <p:cNvSpPr txBox="true"/>
          <p:nvPr/>
        </p:nvSpPr>
        <p:spPr>
          <a:xfrm rot="0">
            <a:off x="3408836" y="4307032"/>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5</a:t>
            </a:r>
          </a:p>
        </p:txBody>
      </p:sp>
      <p:grpSp>
        <p:nvGrpSpPr>
          <p:cNvPr name="Group 42" id="42"/>
          <p:cNvGrpSpPr/>
          <p:nvPr/>
        </p:nvGrpSpPr>
        <p:grpSpPr>
          <a:xfrm rot="0">
            <a:off x="5513975" y="4561244"/>
            <a:ext cx="3594263" cy="1561610"/>
            <a:chOff x="0" y="0"/>
            <a:chExt cx="946637" cy="411288"/>
          </a:xfrm>
        </p:grpSpPr>
        <p:sp>
          <p:nvSpPr>
            <p:cNvPr name="Freeform 43" id="43"/>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44" id="44"/>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6936832" y="4186970"/>
            <a:ext cx="748549" cy="74854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8" id="48"/>
          <p:cNvSpPr txBox="true"/>
          <p:nvPr/>
        </p:nvSpPr>
        <p:spPr>
          <a:xfrm rot="0">
            <a:off x="5533197" y="5053160"/>
            <a:ext cx="3594263" cy="3892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ea typeface="Open Sans"/>
                <a:cs typeface="Open Sans"/>
                <a:sym typeface="Open Sans"/>
              </a:rPr>
              <a:t>Diseño del teclado</a:t>
            </a:r>
          </a:p>
        </p:txBody>
      </p:sp>
      <p:sp>
        <p:nvSpPr>
          <p:cNvPr name="TextBox 49" id="49"/>
          <p:cNvSpPr txBox="true"/>
          <p:nvPr/>
        </p:nvSpPr>
        <p:spPr>
          <a:xfrm rot="0">
            <a:off x="7126799" y="4307032"/>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6</a:t>
            </a:r>
          </a:p>
        </p:txBody>
      </p:sp>
      <p:grpSp>
        <p:nvGrpSpPr>
          <p:cNvPr name="Group 50" id="50"/>
          <p:cNvGrpSpPr/>
          <p:nvPr/>
        </p:nvGrpSpPr>
        <p:grpSpPr>
          <a:xfrm rot="0">
            <a:off x="9251285" y="4561244"/>
            <a:ext cx="3594263" cy="1561610"/>
            <a:chOff x="0" y="0"/>
            <a:chExt cx="946637" cy="411288"/>
          </a:xfrm>
        </p:grpSpPr>
        <p:sp>
          <p:nvSpPr>
            <p:cNvPr name="Freeform 51" id="51"/>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52" id="52"/>
            <p:cNvSpPr txBox="true"/>
            <p:nvPr/>
          </p:nvSpPr>
          <p:spPr>
            <a:xfrm>
              <a:off x="0" y="-47625"/>
              <a:ext cx="946637" cy="458913"/>
            </a:xfrm>
            <a:prstGeom prst="rect">
              <a:avLst/>
            </a:prstGeom>
          </p:spPr>
          <p:txBody>
            <a:bodyPr anchor="ctr" rtlCol="false" tIns="50800" lIns="50800" bIns="50800" rIns="50800"/>
            <a:lstStyle/>
            <a:p>
              <a:pPr algn="ctr">
                <a:lnSpc>
                  <a:spcPts val="3219"/>
                </a:lnSpc>
              </a:pPr>
              <a:r>
                <a:rPr lang="en-US" sz="2299">
                  <a:solidFill>
                    <a:srgbClr val="000000"/>
                  </a:solidFill>
                  <a:latin typeface="Open Sans"/>
                  <a:ea typeface="Open Sans"/>
                  <a:cs typeface="Open Sans"/>
                  <a:sym typeface="Open Sans"/>
                </a:rPr>
                <a:t>Desarrollo del teclado</a:t>
              </a:r>
            </a:p>
          </p:txBody>
        </p:sp>
      </p:grpSp>
      <p:grpSp>
        <p:nvGrpSpPr>
          <p:cNvPr name="Group 53" id="53"/>
          <p:cNvGrpSpPr/>
          <p:nvPr/>
        </p:nvGrpSpPr>
        <p:grpSpPr>
          <a:xfrm rot="0">
            <a:off x="10674142" y="4186970"/>
            <a:ext cx="748549" cy="748549"/>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6" id="56"/>
          <p:cNvSpPr txBox="true"/>
          <p:nvPr/>
        </p:nvSpPr>
        <p:spPr>
          <a:xfrm rot="0">
            <a:off x="1796012" y="5078394"/>
            <a:ext cx="3594263" cy="3892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ea typeface="Open Sans"/>
                <a:cs typeface="Open Sans"/>
                <a:sym typeface="Open Sans"/>
              </a:rPr>
              <a:t>Antecedentes</a:t>
            </a:r>
          </a:p>
        </p:txBody>
      </p:sp>
      <p:sp>
        <p:nvSpPr>
          <p:cNvPr name="TextBox 57" id="57"/>
          <p:cNvSpPr txBox="true"/>
          <p:nvPr/>
        </p:nvSpPr>
        <p:spPr>
          <a:xfrm rot="0">
            <a:off x="10864109" y="4307032"/>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7</a:t>
            </a:r>
          </a:p>
        </p:txBody>
      </p:sp>
      <p:grpSp>
        <p:nvGrpSpPr>
          <p:cNvPr name="Group 58" id="58"/>
          <p:cNvGrpSpPr/>
          <p:nvPr/>
        </p:nvGrpSpPr>
        <p:grpSpPr>
          <a:xfrm rot="0">
            <a:off x="12969248" y="4561244"/>
            <a:ext cx="3594263" cy="1561610"/>
            <a:chOff x="0" y="0"/>
            <a:chExt cx="946637" cy="411288"/>
          </a:xfrm>
        </p:grpSpPr>
        <p:sp>
          <p:nvSpPr>
            <p:cNvPr name="Freeform 59" id="59"/>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60" id="60"/>
            <p:cNvSpPr txBox="true"/>
            <p:nvPr/>
          </p:nvSpPr>
          <p:spPr>
            <a:xfrm>
              <a:off x="0" y="-47625"/>
              <a:ext cx="946637" cy="458913"/>
            </a:xfrm>
            <a:prstGeom prst="rect">
              <a:avLst/>
            </a:prstGeom>
          </p:spPr>
          <p:txBody>
            <a:bodyPr anchor="ctr" rtlCol="false" tIns="50800" lIns="50800" bIns="50800" rIns="50800"/>
            <a:lstStyle/>
            <a:p>
              <a:pPr algn="ctr">
                <a:lnSpc>
                  <a:spcPts val="3219"/>
                </a:lnSpc>
              </a:pPr>
              <a:r>
                <a:rPr lang="en-US" sz="2299">
                  <a:solidFill>
                    <a:srgbClr val="000000"/>
                  </a:solidFill>
                  <a:latin typeface="Open Sans"/>
                  <a:ea typeface="Open Sans"/>
                  <a:cs typeface="Open Sans"/>
                  <a:sym typeface="Open Sans"/>
                </a:rPr>
                <a:t>Funcionamiento del teclado</a:t>
              </a:r>
            </a:p>
          </p:txBody>
        </p:sp>
      </p:grpSp>
      <p:grpSp>
        <p:nvGrpSpPr>
          <p:cNvPr name="Group 61" id="61"/>
          <p:cNvGrpSpPr/>
          <p:nvPr/>
        </p:nvGrpSpPr>
        <p:grpSpPr>
          <a:xfrm rot="0">
            <a:off x="14392105" y="4186970"/>
            <a:ext cx="748549" cy="748549"/>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4" id="64"/>
          <p:cNvSpPr txBox="true"/>
          <p:nvPr/>
        </p:nvSpPr>
        <p:spPr>
          <a:xfrm rot="0">
            <a:off x="14582072" y="4307032"/>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8</a:t>
            </a:r>
          </a:p>
        </p:txBody>
      </p:sp>
      <p:grpSp>
        <p:nvGrpSpPr>
          <p:cNvPr name="Group 65" id="65"/>
          <p:cNvGrpSpPr/>
          <p:nvPr/>
        </p:nvGrpSpPr>
        <p:grpSpPr>
          <a:xfrm rot="0">
            <a:off x="9303461" y="6864830"/>
            <a:ext cx="3594263" cy="1561610"/>
            <a:chOff x="0" y="0"/>
            <a:chExt cx="946637" cy="411288"/>
          </a:xfrm>
        </p:grpSpPr>
        <p:sp>
          <p:nvSpPr>
            <p:cNvPr name="Freeform 66" id="66"/>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67" id="67"/>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68" id="68"/>
          <p:cNvGrpSpPr/>
          <p:nvPr/>
        </p:nvGrpSpPr>
        <p:grpSpPr>
          <a:xfrm rot="0">
            <a:off x="10869365" y="6561005"/>
            <a:ext cx="748549" cy="748549"/>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70" id="7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1" id="71"/>
          <p:cNvSpPr txBox="true"/>
          <p:nvPr/>
        </p:nvSpPr>
        <p:spPr>
          <a:xfrm rot="0">
            <a:off x="11059332" y="6681067"/>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11</a:t>
            </a:r>
          </a:p>
        </p:txBody>
      </p:sp>
      <p:grpSp>
        <p:nvGrpSpPr>
          <p:cNvPr name="Group 72" id="72"/>
          <p:cNvGrpSpPr/>
          <p:nvPr/>
        </p:nvGrpSpPr>
        <p:grpSpPr>
          <a:xfrm rot="0">
            <a:off x="13082032" y="6842586"/>
            <a:ext cx="3594263" cy="1561610"/>
            <a:chOff x="0" y="0"/>
            <a:chExt cx="946637" cy="411288"/>
          </a:xfrm>
        </p:grpSpPr>
        <p:sp>
          <p:nvSpPr>
            <p:cNvPr name="Freeform 73" id="73"/>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74" id="74"/>
            <p:cNvSpPr txBox="true"/>
            <p:nvPr/>
          </p:nvSpPr>
          <p:spPr>
            <a:xfrm>
              <a:off x="0" y="-38100"/>
              <a:ext cx="946637" cy="449388"/>
            </a:xfrm>
            <a:prstGeom prst="rect">
              <a:avLst/>
            </a:prstGeom>
          </p:spPr>
          <p:txBody>
            <a:bodyPr anchor="ctr" rtlCol="false" tIns="50800" lIns="50800" bIns="50800" rIns="50800"/>
            <a:lstStyle/>
            <a:p>
              <a:pPr algn="ctr">
                <a:lnSpc>
                  <a:spcPts val="2659"/>
                </a:lnSpc>
              </a:pPr>
            </a:p>
          </p:txBody>
        </p:sp>
      </p:grpSp>
      <p:grpSp>
        <p:nvGrpSpPr>
          <p:cNvPr name="Group 75" id="75"/>
          <p:cNvGrpSpPr/>
          <p:nvPr/>
        </p:nvGrpSpPr>
        <p:grpSpPr>
          <a:xfrm rot="0">
            <a:off x="14628589" y="6538761"/>
            <a:ext cx="748549" cy="748549"/>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77" id="77"/>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8" id="78"/>
          <p:cNvSpPr txBox="true"/>
          <p:nvPr/>
        </p:nvSpPr>
        <p:spPr>
          <a:xfrm rot="0">
            <a:off x="13397706" y="7404952"/>
            <a:ext cx="3229662" cy="3892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ea typeface="Open Sans"/>
                <a:cs typeface="Open Sans"/>
                <a:sym typeface="Open Sans"/>
              </a:rPr>
              <a:t>Preguntas</a:t>
            </a:r>
          </a:p>
        </p:txBody>
      </p:sp>
      <p:sp>
        <p:nvSpPr>
          <p:cNvPr name="TextBox 79" id="79"/>
          <p:cNvSpPr txBox="true"/>
          <p:nvPr/>
        </p:nvSpPr>
        <p:spPr>
          <a:xfrm rot="0">
            <a:off x="14707009" y="6677873"/>
            <a:ext cx="558582"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12</a:t>
            </a:r>
          </a:p>
        </p:txBody>
      </p:sp>
      <p:sp>
        <p:nvSpPr>
          <p:cNvPr name="Freeform 80" id="80"/>
          <p:cNvSpPr/>
          <p:nvPr/>
        </p:nvSpPr>
        <p:spPr>
          <a:xfrm flipH="false" flipV="false" rot="-5399999">
            <a:off x="15767638" y="5331332"/>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1" id="81"/>
          <p:cNvSpPr/>
          <p:nvPr/>
        </p:nvSpPr>
        <p:spPr>
          <a:xfrm flipH="false" flipV="false" rot="5989078">
            <a:off x="-2019309" y="-405863"/>
            <a:ext cx="5327195" cy="4339243"/>
          </a:xfrm>
          <a:custGeom>
            <a:avLst/>
            <a:gdLst/>
            <a:ahLst/>
            <a:cxnLst/>
            <a:rect r="r" b="b" t="t" l="l"/>
            <a:pathLst>
              <a:path h="4339243" w="5327195">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2" id="82"/>
          <p:cNvSpPr/>
          <p:nvPr/>
        </p:nvSpPr>
        <p:spPr>
          <a:xfrm flipH="false" flipV="false" rot="0">
            <a:off x="173766" y="8594655"/>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83" id="83"/>
          <p:cNvSpPr txBox="true"/>
          <p:nvPr/>
        </p:nvSpPr>
        <p:spPr>
          <a:xfrm rot="0">
            <a:off x="9617127" y="7423854"/>
            <a:ext cx="3229662" cy="389255"/>
          </a:xfrm>
          <a:prstGeom prst="rect">
            <a:avLst/>
          </a:prstGeom>
        </p:spPr>
        <p:txBody>
          <a:bodyPr anchor="t" rtlCol="false" tIns="0" lIns="0" bIns="0" rIns="0">
            <a:spAutoFit/>
          </a:bodyPr>
          <a:lstStyle/>
          <a:p>
            <a:pPr algn="ctr">
              <a:lnSpc>
                <a:spcPts val="3220"/>
              </a:lnSpc>
            </a:pPr>
            <a:r>
              <a:rPr lang="en-US" sz="2300">
                <a:solidFill>
                  <a:srgbClr val="000000"/>
                </a:solidFill>
                <a:latin typeface="Open Sans"/>
                <a:ea typeface="Open Sans"/>
                <a:cs typeface="Open Sans"/>
                <a:sym typeface="Open Sans"/>
              </a:rPr>
              <a:t> Conclusiones</a:t>
            </a:r>
          </a:p>
        </p:txBody>
      </p:sp>
      <p:grpSp>
        <p:nvGrpSpPr>
          <p:cNvPr name="Group 84" id="84"/>
          <p:cNvGrpSpPr/>
          <p:nvPr/>
        </p:nvGrpSpPr>
        <p:grpSpPr>
          <a:xfrm rot="0">
            <a:off x="1776837" y="6849236"/>
            <a:ext cx="3594263" cy="1561610"/>
            <a:chOff x="0" y="0"/>
            <a:chExt cx="946637" cy="411288"/>
          </a:xfrm>
        </p:grpSpPr>
        <p:sp>
          <p:nvSpPr>
            <p:cNvPr name="Freeform 85" id="85"/>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86" id="86"/>
            <p:cNvSpPr txBox="true"/>
            <p:nvPr/>
          </p:nvSpPr>
          <p:spPr>
            <a:xfrm>
              <a:off x="0" y="-47625"/>
              <a:ext cx="946637" cy="458913"/>
            </a:xfrm>
            <a:prstGeom prst="rect">
              <a:avLst/>
            </a:prstGeom>
          </p:spPr>
          <p:txBody>
            <a:bodyPr anchor="ctr" rtlCol="false" tIns="50800" lIns="50800" bIns="50800" rIns="50800"/>
            <a:lstStyle/>
            <a:p>
              <a:pPr algn="ctr">
                <a:lnSpc>
                  <a:spcPts val="3219"/>
                </a:lnSpc>
              </a:pPr>
              <a:r>
                <a:rPr lang="en-US" sz="2299">
                  <a:solidFill>
                    <a:srgbClr val="000000"/>
                  </a:solidFill>
                  <a:latin typeface="Open Sans"/>
                  <a:ea typeface="Open Sans"/>
                  <a:cs typeface="Open Sans"/>
                  <a:sym typeface="Open Sans"/>
                </a:rPr>
                <a:t>Limitaciones </a:t>
              </a:r>
            </a:p>
          </p:txBody>
        </p:sp>
      </p:grpSp>
      <p:grpSp>
        <p:nvGrpSpPr>
          <p:cNvPr name="Group 87" id="87"/>
          <p:cNvGrpSpPr/>
          <p:nvPr/>
        </p:nvGrpSpPr>
        <p:grpSpPr>
          <a:xfrm rot="0">
            <a:off x="3199694" y="6474961"/>
            <a:ext cx="748549" cy="748549"/>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89" id="89"/>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0" id="90"/>
          <p:cNvSpPr txBox="true"/>
          <p:nvPr/>
        </p:nvSpPr>
        <p:spPr>
          <a:xfrm rot="0">
            <a:off x="3389661" y="6595023"/>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9</a:t>
            </a:r>
          </a:p>
        </p:txBody>
      </p:sp>
      <p:grpSp>
        <p:nvGrpSpPr>
          <p:cNvPr name="Group 91" id="91"/>
          <p:cNvGrpSpPr/>
          <p:nvPr/>
        </p:nvGrpSpPr>
        <p:grpSpPr>
          <a:xfrm rot="0">
            <a:off x="5549737" y="6849236"/>
            <a:ext cx="3594263" cy="1561610"/>
            <a:chOff x="0" y="0"/>
            <a:chExt cx="946637" cy="411288"/>
          </a:xfrm>
        </p:grpSpPr>
        <p:sp>
          <p:nvSpPr>
            <p:cNvPr name="Freeform 92" id="92"/>
            <p:cNvSpPr/>
            <p:nvPr/>
          </p:nvSpPr>
          <p:spPr>
            <a:xfrm flipH="false" flipV="false" rot="0">
              <a:off x="0" y="0"/>
              <a:ext cx="946637" cy="411288"/>
            </a:xfrm>
            <a:custGeom>
              <a:avLst/>
              <a:gdLst/>
              <a:ahLst/>
              <a:cxnLst/>
              <a:rect r="r" b="b" t="t" l="l"/>
              <a:pathLst>
                <a:path h="411288" w="946637">
                  <a:moveTo>
                    <a:pt x="0" y="0"/>
                  </a:moveTo>
                  <a:lnTo>
                    <a:pt x="946637" y="0"/>
                  </a:lnTo>
                  <a:lnTo>
                    <a:pt x="946637" y="411288"/>
                  </a:lnTo>
                  <a:lnTo>
                    <a:pt x="0" y="411288"/>
                  </a:lnTo>
                  <a:close/>
                </a:path>
              </a:pathLst>
            </a:custGeom>
            <a:solidFill>
              <a:srgbClr val="FFFEF3"/>
            </a:solidFill>
            <a:ln cap="sq">
              <a:noFill/>
              <a:prstDash val="solid"/>
              <a:miter/>
            </a:ln>
          </p:spPr>
        </p:sp>
        <p:sp>
          <p:nvSpPr>
            <p:cNvPr name="TextBox 93" id="93"/>
            <p:cNvSpPr txBox="true"/>
            <p:nvPr/>
          </p:nvSpPr>
          <p:spPr>
            <a:xfrm>
              <a:off x="0" y="-47625"/>
              <a:ext cx="946637" cy="458913"/>
            </a:xfrm>
            <a:prstGeom prst="rect">
              <a:avLst/>
            </a:prstGeom>
          </p:spPr>
          <p:txBody>
            <a:bodyPr anchor="ctr" rtlCol="false" tIns="50800" lIns="50800" bIns="50800" rIns="50800"/>
            <a:lstStyle/>
            <a:p>
              <a:pPr algn="ctr">
                <a:lnSpc>
                  <a:spcPts val="3219"/>
                </a:lnSpc>
              </a:pPr>
              <a:r>
                <a:rPr lang="en-US" sz="2299">
                  <a:solidFill>
                    <a:srgbClr val="000000"/>
                  </a:solidFill>
                  <a:latin typeface="Open Sans"/>
                  <a:ea typeface="Open Sans"/>
                  <a:cs typeface="Open Sans"/>
                  <a:sym typeface="Open Sans"/>
                </a:rPr>
                <a:t>Trabajos futuros</a:t>
              </a:r>
            </a:p>
          </p:txBody>
        </p:sp>
      </p:grpSp>
      <p:grpSp>
        <p:nvGrpSpPr>
          <p:cNvPr name="Group 94" id="94"/>
          <p:cNvGrpSpPr/>
          <p:nvPr/>
        </p:nvGrpSpPr>
        <p:grpSpPr>
          <a:xfrm rot="0">
            <a:off x="6972594" y="6474961"/>
            <a:ext cx="748549" cy="748549"/>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E120B"/>
            </a:solidFill>
            <a:ln cap="sq">
              <a:noFill/>
              <a:prstDash val="solid"/>
              <a:miter/>
            </a:ln>
          </p:spPr>
        </p:sp>
        <p:sp>
          <p:nvSpPr>
            <p:cNvPr name="TextBox 96" id="96"/>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7" id="97"/>
          <p:cNvSpPr txBox="true"/>
          <p:nvPr/>
        </p:nvSpPr>
        <p:spPr>
          <a:xfrm rot="0">
            <a:off x="7162561" y="6595023"/>
            <a:ext cx="368616" cy="451275"/>
          </a:xfrm>
          <a:prstGeom prst="rect">
            <a:avLst/>
          </a:prstGeom>
        </p:spPr>
        <p:txBody>
          <a:bodyPr anchor="t" rtlCol="false" tIns="0" lIns="0" bIns="0" rIns="0">
            <a:spAutoFit/>
          </a:bodyPr>
          <a:lstStyle/>
          <a:p>
            <a:pPr algn="ctr">
              <a:lnSpc>
                <a:spcPts val="3640"/>
              </a:lnSpc>
            </a:pPr>
            <a:r>
              <a:rPr lang="en-US" sz="2600">
                <a:solidFill>
                  <a:srgbClr val="FFFFFF"/>
                </a:solidFill>
                <a:latin typeface="Staatliches"/>
                <a:ea typeface="Staatliches"/>
                <a:cs typeface="Staatliches"/>
                <a:sym typeface="Staatliches"/>
              </a:rPr>
              <a:t>10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3795568" y="222872"/>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DIAGRAMA DE FLUJO</a:t>
            </a:r>
          </a:p>
        </p:txBody>
      </p:sp>
      <p:sp>
        <p:nvSpPr>
          <p:cNvPr name="Freeform 4" id="4"/>
          <p:cNvSpPr/>
          <p:nvPr/>
        </p:nvSpPr>
        <p:spPr>
          <a:xfrm flipH="true" flipV="false" rot="-10800000">
            <a:off x="-721887" y="-1073391"/>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4865372" y="5946230"/>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881548" y="1151198"/>
            <a:ext cx="5490315" cy="8731937"/>
          </a:xfrm>
          <a:custGeom>
            <a:avLst/>
            <a:gdLst/>
            <a:ahLst/>
            <a:cxnLst/>
            <a:rect r="r" b="b" t="t" l="l"/>
            <a:pathLst>
              <a:path h="8731937" w="5490315">
                <a:moveTo>
                  <a:pt x="0" y="0"/>
                </a:moveTo>
                <a:lnTo>
                  <a:pt x="5490315" y="0"/>
                </a:lnTo>
                <a:lnTo>
                  <a:pt x="5490315" y="8731937"/>
                </a:lnTo>
                <a:lnTo>
                  <a:pt x="0" y="8731937"/>
                </a:lnTo>
                <a:lnTo>
                  <a:pt x="0" y="0"/>
                </a:lnTo>
                <a:close/>
              </a:path>
            </a:pathLst>
          </a:custGeom>
          <a:blipFill>
            <a:blip r:embed="rId5"/>
            <a:stretch>
              <a:fillRect l="0" t="0" r="0" b="0"/>
            </a:stretch>
          </a:blipFill>
        </p:spPr>
      </p:sp>
      <p:sp>
        <p:nvSpPr>
          <p:cNvPr name="Freeform 7" id="7"/>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6"/>
            <a:stretch>
              <a:fillRect l="0" t="0" r="0" b="0"/>
            </a:stretch>
          </a:blipFill>
        </p:spPr>
      </p:sp>
      <p:sp>
        <p:nvSpPr>
          <p:cNvPr name="TextBox 8" id="8"/>
          <p:cNvSpPr txBox="true"/>
          <p:nvPr/>
        </p:nvSpPr>
        <p:spPr>
          <a:xfrm rot="0">
            <a:off x="1438698" y="2893060"/>
            <a:ext cx="6022653" cy="4443730"/>
          </a:xfrm>
          <a:prstGeom prst="rect">
            <a:avLst/>
          </a:prstGeom>
        </p:spPr>
        <p:txBody>
          <a:bodyPr anchor="t" rtlCol="false" tIns="0" lIns="0" bIns="0" rIns="0">
            <a:spAutoFit/>
          </a:bodyPr>
          <a:lstStyle/>
          <a:p>
            <a:pPr algn="just">
              <a:lnSpc>
                <a:spcPts val="3919"/>
              </a:lnSpc>
            </a:pPr>
            <a:r>
              <a:rPr lang="en-US" sz="2799">
                <a:solidFill>
                  <a:srgbClr val="000000"/>
                </a:solidFill>
                <a:latin typeface="Open Sans"/>
                <a:ea typeface="Open Sans"/>
                <a:cs typeface="Open Sans"/>
                <a:sym typeface="Open Sans"/>
              </a:rPr>
              <a:t>Este diagrama de flujo detalla los diferentes pasos y decisiones en el procesamiento de las entradas del teclado, desde que el usuario presiona una tecla hasta que el texto se actualiza en el área de texto. Este diagrama ayuda a visualizar la lógica detrás del manejo de eventos y teclas.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2194739" y="-205975"/>
            <a:ext cx="9974731" cy="10831387"/>
            <a:chOff x="0" y="0"/>
            <a:chExt cx="1545347" cy="1678065"/>
          </a:xfrm>
        </p:grpSpPr>
        <p:sp>
          <p:nvSpPr>
            <p:cNvPr name="Freeform 4" id="4"/>
            <p:cNvSpPr/>
            <p:nvPr/>
          </p:nvSpPr>
          <p:spPr>
            <a:xfrm flipH="false" flipV="false" rot="0">
              <a:off x="0" y="0"/>
              <a:ext cx="1545347" cy="1678065"/>
            </a:xfrm>
            <a:custGeom>
              <a:avLst/>
              <a:gdLst/>
              <a:ahLst/>
              <a:cxnLst/>
              <a:rect r="r" b="b" t="t" l="l"/>
              <a:pathLst>
                <a:path h="1678065" w="1545347">
                  <a:moveTo>
                    <a:pt x="0" y="0"/>
                  </a:moveTo>
                  <a:lnTo>
                    <a:pt x="1545347" y="0"/>
                  </a:lnTo>
                  <a:lnTo>
                    <a:pt x="1545347" y="1678065"/>
                  </a:lnTo>
                  <a:lnTo>
                    <a:pt x="0" y="1678065"/>
                  </a:lnTo>
                  <a:close/>
                </a:path>
              </a:pathLst>
            </a:custGeom>
            <a:blipFill>
              <a:blip r:embed="rId3"/>
              <a:stretch>
                <a:fillRect l="0" t="0" r="-62831" b="0"/>
              </a:stretch>
            </a:blipFill>
          </p:spPr>
        </p:sp>
      </p:grpSp>
      <p:sp>
        <p:nvSpPr>
          <p:cNvPr name="Freeform 5" id="5"/>
          <p:cNvSpPr/>
          <p:nvPr/>
        </p:nvSpPr>
        <p:spPr>
          <a:xfrm flipH="true" flipV="false" rot="-6693572">
            <a:off x="14528220" y="-372338"/>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72801"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6"/>
            <a:stretch>
              <a:fillRect l="0" t="0" r="0" b="0"/>
            </a:stretch>
          </a:blipFill>
        </p:spPr>
      </p:sp>
      <p:sp>
        <p:nvSpPr>
          <p:cNvPr name="TextBox 7" id="7"/>
          <p:cNvSpPr txBox="true"/>
          <p:nvPr/>
        </p:nvSpPr>
        <p:spPr>
          <a:xfrm rot="0">
            <a:off x="8720238" y="3573711"/>
            <a:ext cx="7893722" cy="4011724"/>
          </a:xfrm>
          <a:prstGeom prst="rect">
            <a:avLst/>
          </a:prstGeom>
        </p:spPr>
        <p:txBody>
          <a:bodyPr anchor="t" rtlCol="false" tIns="0" lIns="0" bIns="0" rIns="0">
            <a:spAutoFit/>
          </a:bodyPr>
          <a:lstStyle/>
          <a:p>
            <a:pPr algn="just">
              <a:lnSpc>
                <a:spcPts val="3581"/>
              </a:lnSpc>
              <a:spcBef>
                <a:spcPct val="0"/>
              </a:spcBef>
            </a:pPr>
            <a:r>
              <a:rPr lang="en-US" sz="2558">
                <a:solidFill>
                  <a:srgbClr val="000000"/>
                </a:solidFill>
                <a:latin typeface="Open Sans"/>
                <a:ea typeface="Open Sans"/>
                <a:cs typeface="Open Sans"/>
                <a:sym typeface="Open Sans"/>
              </a:rPr>
              <a:t>El desarrollo del teclado en pantalla se llevó a cabo en varias etapas. Se comenzó con la implementación de un teclado básico en Python usando Tkinter, seguido de la integración de imágenes que representan las letras y símbolos de la LSC. El código fue diseñado para manejar las teclas especiales como</a:t>
            </a:r>
            <a:r>
              <a:rPr lang="en-US" sz="2558">
                <a:solidFill>
                  <a:srgbClr val="000000"/>
                </a:solidFill>
                <a:latin typeface="Open Sans"/>
                <a:ea typeface="Open Sans"/>
                <a:cs typeface="Open Sans"/>
                <a:sym typeface="Open Sans"/>
              </a:rPr>
              <a:t> "capslock", "backspace" y "enter", permitiendo una interacción fluida y natural con el usuario.</a:t>
            </a:r>
          </a:p>
        </p:txBody>
      </p:sp>
      <p:sp>
        <p:nvSpPr>
          <p:cNvPr name="TextBox 8" id="8"/>
          <p:cNvSpPr txBox="true"/>
          <p:nvPr/>
        </p:nvSpPr>
        <p:spPr>
          <a:xfrm rot="0">
            <a:off x="8599192" y="1747476"/>
            <a:ext cx="8014767"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DESARROLLO DEL TECLADO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6309962">
            <a:off x="-1658090" y="-325150"/>
            <a:ext cx="4068559" cy="3314026"/>
          </a:xfrm>
          <a:custGeom>
            <a:avLst/>
            <a:gdLst/>
            <a:ahLst/>
            <a:cxnLst/>
            <a:rect r="r" b="b" t="t" l="l"/>
            <a:pathLst>
              <a:path h="3314026" w="4068559">
                <a:moveTo>
                  <a:pt x="0" y="0"/>
                </a:moveTo>
                <a:lnTo>
                  <a:pt x="4068559" y="0"/>
                </a:lnTo>
                <a:lnTo>
                  <a:pt x="4068559" y="3314026"/>
                </a:lnTo>
                <a:lnTo>
                  <a:pt x="0" y="3314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3272" y="8662211"/>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5" id="5"/>
          <p:cNvSpPr txBox="true"/>
          <p:nvPr/>
        </p:nvSpPr>
        <p:spPr>
          <a:xfrm rot="0">
            <a:off x="3795568" y="604225"/>
            <a:ext cx="10696863" cy="763225"/>
          </a:xfrm>
          <a:prstGeom prst="rect">
            <a:avLst/>
          </a:prstGeom>
        </p:spPr>
        <p:txBody>
          <a:bodyPr anchor="t" rtlCol="false" tIns="0" lIns="0" bIns="0" rIns="0">
            <a:spAutoFit/>
          </a:bodyPr>
          <a:lstStyle/>
          <a:p>
            <a:pPr algn="ctr">
              <a:lnSpc>
                <a:spcPts val="6232"/>
              </a:lnSpc>
            </a:pPr>
            <a:r>
              <a:rPr lang="en-US" sz="4451">
                <a:solidFill>
                  <a:srgbClr val="000000"/>
                </a:solidFill>
                <a:latin typeface="Staatliches"/>
                <a:ea typeface="Staatliches"/>
                <a:cs typeface="Staatliches"/>
                <a:sym typeface="Staatliches"/>
              </a:rPr>
              <a:t>ESTRUCTURA GENERAL DEL CODIGO</a:t>
            </a:r>
          </a:p>
        </p:txBody>
      </p:sp>
      <p:sp>
        <p:nvSpPr>
          <p:cNvPr name="TextBox 6" id="6"/>
          <p:cNvSpPr txBox="true"/>
          <p:nvPr/>
        </p:nvSpPr>
        <p:spPr>
          <a:xfrm rot="0">
            <a:off x="4222517" y="1562235"/>
            <a:ext cx="10269914" cy="3060699"/>
          </a:xfrm>
          <a:prstGeom prst="rect">
            <a:avLst/>
          </a:prstGeom>
        </p:spPr>
        <p:txBody>
          <a:bodyPr anchor="t" rtlCol="false" tIns="0" lIns="0" bIns="0" rIns="0">
            <a:spAutoFit/>
          </a:bodyPr>
          <a:lstStyle/>
          <a:p>
            <a:pPr algn="l">
              <a:lnSpc>
                <a:spcPts val="3500"/>
              </a:lnSpc>
            </a:pPr>
            <a:r>
              <a:rPr lang="en-US" sz="2500" b="true">
                <a:solidFill>
                  <a:srgbClr val="000000"/>
                </a:solidFill>
                <a:latin typeface="Open Sans Bold"/>
                <a:ea typeface="Open Sans Bold"/>
                <a:cs typeface="Open Sans Bold"/>
                <a:sym typeface="Open Sans Bold"/>
              </a:rPr>
              <a:t>Componentes Principales: </a:t>
            </a:r>
            <a:r>
              <a:rPr lang="en-US" sz="2500">
                <a:solidFill>
                  <a:srgbClr val="000000"/>
                </a:solidFill>
                <a:latin typeface="Open Sans"/>
                <a:ea typeface="Open Sans"/>
                <a:cs typeface="Open Sans"/>
                <a:sym typeface="Open Sans"/>
              </a:rPr>
              <a:t>El código se divide en varias partes:</a:t>
            </a:r>
          </a:p>
          <a:p>
            <a:pPr algn="l" marL="539754" indent="-269877" lvl="1">
              <a:lnSpc>
                <a:spcPts val="3500"/>
              </a:lnSpc>
              <a:buFont typeface="Arial"/>
              <a:buChar char="•"/>
            </a:pPr>
            <a:r>
              <a:rPr lang="en-US" sz="2500">
                <a:solidFill>
                  <a:srgbClr val="000000"/>
                </a:solidFill>
                <a:latin typeface="Open Sans"/>
                <a:ea typeface="Open Sans"/>
                <a:cs typeface="Open Sans"/>
                <a:sym typeface="Open Sans"/>
              </a:rPr>
              <a:t> </a:t>
            </a:r>
            <a:r>
              <a:rPr lang="en-US" b="true" sz="2500">
                <a:solidFill>
                  <a:srgbClr val="000000"/>
                </a:solidFill>
                <a:latin typeface="Open Sans Bold"/>
                <a:ea typeface="Open Sans Bold"/>
                <a:cs typeface="Open Sans Bold"/>
                <a:sym typeface="Open Sans Bold"/>
              </a:rPr>
              <a:t>Manejo de Recursos:</a:t>
            </a:r>
            <a:r>
              <a:rPr lang="en-US" sz="2500" i="true">
                <a:solidFill>
                  <a:srgbClr val="000000"/>
                </a:solidFill>
                <a:latin typeface="Open Sans Italics"/>
                <a:ea typeface="Open Sans Italics"/>
                <a:cs typeface="Open Sans Italics"/>
                <a:sym typeface="Open Sans Italics"/>
              </a:rPr>
              <a:t> resource_path</a:t>
            </a:r>
            <a:r>
              <a:rPr lang="en-US" sz="2500">
                <a:solidFill>
                  <a:srgbClr val="000000"/>
                </a:solidFill>
                <a:latin typeface="Open Sans"/>
                <a:ea typeface="Open Sans"/>
                <a:cs typeface="Open Sans"/>
                <a:sym typeface="Open Sans"/>
              </a:rPr>
              <a:t> </a:t>
            </a:r>
          </a:p>
          <a:p>
            <a:pPr algn="l" marL="539754" indent="-269877" lvl="1">
              <a:lnSpc>
                <a:spcPts val="3500"/>
              </a:lnSpc>
              <a:buFont typeface="Arial"/>
              <a:buChar char="•"/>
            </a:pPr>
            <a:r>
              <a:rPr lang="en-US" b="true" sz="2500">
                <a:solidFill>
                  <a:srgbClr val="000000"/>
                </a:solidFill>
                <a:latin typeface="Open Sans Bold"/>
                <a:ea typeface="Open Sans Bold"/>
                <a:cs typeface="Open Sans Bold"/>
                <a:sym typeface="Open Sans Bold"/>
              </a:rPr>
              <a:t>Gestión de Estado de Teclas:</a:t>
            </a:r>
            <a:r>
              <a:rPr lang="en-US" sz="2500">
                <a:solidFill>
                  <a:srgbClr val="000000"/>
                </a:solidFill>
                <a:latin typeface="Open Sans"/>
                <a:ea typeface="Open Sans"/>
                <a:cs typeface="Open Sans"/>
                <a:sym typeface="Open Sans"/>
              </a:rPr>
              <a:t>  Clase </a:t>
            </a:r>
            <a:r>
              <a:rPr lang="en-US" sz="2500" i="true">
                <a:solidFill>
                  <a:srgbClr val="000000"/>
                </a:solidFill>
                <a:latin typeface="Open Sans Italics"/>
                <a:ea typeface="Open Sans Italics"/>
                <a:cs typeface="Open Sans Italics"/>
                <a:sym typeface="Open Sans Italics"/>
              </a:rPr>
              <a:t>KeyManager</a:t>
            </a:r>
          </a:p>
          <a:p>
            <a:pPr algn="l" marL="539754" indent="-269877" lvl="1">
              <a:lnSpc>
                <a:spcPts val="3500"/>
              </a:lnSpc>
              <a:buFont typeface="Arial"/>
              <a:buChar char="•"/>
            </a:pPr>
            <a:r>
              <a:rPr lang="en-US" b="true" sz="2500">
                <a:solidFill>
                  <a:srgbClr val="000000"/>
                </a:solidFill>
                <a:latin typeface="Open Sans Bold"/>
                <a:ea typeface="Open Sans Bold"/>
                <a:cs typeface="Open Sans Bold"/>
                <a:sym typeface="Open Sans Bold"/>
              </a:rPr>
              <a:t>Carga y Redimensionamiento de Imágenes: </a:t>
            </a:r>
            <a:r>
              <a:rPr lang="en-US" sz="2500">
                <a:solidFill>
                  <a:srgbClr val="000000"/>
                </a:solidFill>
                <a:latin typeface="Open Sans"/>
                <a:ea typeface="Open Sans"/>
                <a:cs typeface="Open Sans"/>
                <a:sym typeface="Open Sans"/>
              </a:rPr>
              <a:t>Clase  </a:t>
            </a:r>
            <a:r>
              <a:rPr lang="en-US" sz="2500" i="true">
                <a:solidFill>
                  <a:srgbClr val="000000"/>
                </a:solidFill>
                <a:latin typeface="Open Sans Italics"/>
                <a:ea typeface="Open Sans Italics"/>
                <a:cs typeface="Open Sans Italics"/>
                <a:sym typeface="Open Sans Italics"/>
              </a:rPr>
              <a:t>I</a:t>
            </a:r>
            <a:r>
              <a:rPr lang="en-US" sz="2500" i="true">
                <a:solidFill>
                  <a:srgbClr val="000000"/>
                </a:solidFill>
                <a:latin typeface="Open Sans Italics"/>
                <a:ea typeface="Open Sans Italics"/>
                <a:cs typeface="Open Sans Italics"/>
                <a:sym typeface="Open Sans Italics"/>
              </a:rPr>
              <a:t>mageLoader </a:t>
            </a:r>
          </a:p>
          <a:p>
            <a:pPr algn="l" marL="539754" indent="-269877" lvl="1">
              <a:lnSpc>
                <a:spcPts val="3500"/>
              </a:lnSpc>
              <a:buFont typeface="Arial"/>
              <a:buChar char="•"/>
            </a:pPr>
            <a:r>
              <a:rPr lang="en-US" b="true" sz="2500">
                <a:solidFill>
                  <a:srgbClr val="000000"/>
                </a:solidFill>
                <a:latin typeface="Open Sans Bold"/>
                <a:ea typeface="Open Sans Bold"/>
                <a:cs typeface="Open Sans Bold"/>
                <a:sym typeface="Open Sans Bold"/>
              </a:rPr>
              <a:t>Implementación del Teclado:</a:t>
            </a:r>
            <a:r>
              <a:rPr lang="en-US" sz="2500">
                <a:solidFill>
                  <a:srgbClr val="000000"/>
                </a:solidFill>
                <a:latin typeface="Open Sans"/>
                <a:ea typeface="Open Sans"/>
                <a:cs typeface="Open Sans"/>
                <a:sym typeface="Open Sans"/>
              </a:rPr>
              <a:t> Clase </a:t>
            </a:r>
            <a:r>
              <a:rPr lang="en-US" sz="2500" i="true">
                <a:solidFill>
                  <a:srgbClr val="000000"/>
                </a:solidFill>
                <a:latin typeface="Open Sans Italics"/>
                <a:ea typeface="Open Sans Italics"/>
                <a:cs typeface="Open Sans Italics"/>
                <a:sym typeface="Open Sans Italics"/>
              </a:rPr>
              <a:t>SignLanguageKeyboard</a:t>
            </a:r>
            <a:r>
              <a:rPr lang="en-US" sz="2500">
                <a:solidFill>
                  <a:srgbClr val="000000"/>
                </a:solidFill>
                <a:latin typeface="Open Sans"/>
                <a:ea typeface="Open Sans"/>
                <a:cs typeface="Open Sans"/>
                <a:sym typeface="Open Sans"/>
              </a:rPr>
              <a:t> </a:t>
            </a:r>
          </a:p>
          <a:p>
            <a:pPr algn="l">
              <a:lnSpc>
                <a:spcPts val="3500"/>
              </a:lnSpc>
            </a:pPr>
          </a:p>
          <a:p>
            <a:pPr algn="ctr">
              <a:lnSpc>
                <a:spcPts val="3500"/>
              </a:lnSpc>
            </a:pPr>
          </a:p>
        </p:txBody>
      </p:sp>
      <p:sp>
        <p:nvSpPr>
          <p:cNvPr name="TextBox 7" id="7"/>
          <p:cNvSpPr txBox="true"/>
          <p:nvPr/>
        </p:nvSpPr>
        <p:spPr>
          <a:xfrm rot="0">
            <a:off x="824125" y="5196228"/>
            <a:ext cx="12057906" cy="1952625"/>
          </a:xfrm>
          <a:prstGeom prst="rect">
            <a:avLst/>
          </a:prstGeom>
        </p:spPr>
        <p:txBody>
          <a:bodyPr anchor="t" rtlCol="false" tIns="0" lIns="0" bIns="0" rIns="0">
            <a:spAutoFit/>
          </a:bodyPr>
          <a:lstStyle/>
          <a:p>
            <a:pPr algn="just" marL="561344" indent="-280672" lvl="1">
              <a:lnSpc>
                <a:spcPts val="3640"/>
              </a:lnSpc>
              <a:buFont typeface="Arial"/>
              <a:buChar char="•"/>
            </a:pPr>
            <a:r>
              <a:rPr lang="en-US" b="true" sz="2600">
                <a:solidFill>
                  <a:srgbClr val="000000"/>
                </a:solidFill>
                <a:latin typeface="Open Sans Bold"/>
                <a:ea typeface="Open Sans Bold"/>
                <a:cs typeface="Open Sans Bold"/>
                <a:sym typeface="Open Sans Bold"/>
              </a:rPr>
              <a:t>Responsabilid</a:t>
            </a:r>
            <a:r>
              <a:rPr lang="en-US" b="true" sz="2600">
                <a:solidFill>
                  <a:srgbClr val="000000"/>
                </a:solidFill>
                <a:latin typeface="Open Sans Bold"/>
                <a:ea typeface="Open Sans Bold"/>
                <a:cs typeface="Open Sans Bold"/>
                <a:sym typeface="Open Sans Bold"/>
              </a:rPr>
              <a:t>ad</a:t>
            </a:r>
            <a:r>
              <a:rPr lang="en-US" sz="2600">
                <a:solidFill>
                  <a:srgbClr val="000000"/>
                </a:solidFill>
                <a:latin typeface="Open Sans"/>
                <a:ea typeface="Open Sans"/>
                <a:cs typeface="Open Sans"/>
                <a:sym typeface="Open Sans"/>
              </a:rPr>
              <a:t>: Gestiona el estado de teclas especiales como Caps Lock.</a:t>
            </a:r>
          </a:p>
          <a:p>
            <a:pPr algn="just">
              <a:lnSpc>
                <a:spcPts val="3640"/>
              </a:lnSpc>
            </a:pPr>
            <a:r>
              <a:rPr lang="en-US" sz="2600">
                <a:solidFill>
                  <a:srgbClr val="000000"/>
                </a:solidFill>
                <a:latin typeface="Open Sans"/>
                <a:ea typeface="Open Sans"/>
                <a:cs typeface="Open Sans"/>
                <a:sym typeface="Open Sans"/>
              </a:rPr>
              <a:t>          </a:t>
            </a:r>
            <a:r>
              <a:rPr lang="en-US" b="true" sz="2600">
                <a:solidFill>
                  <a:srgbClr val="000000"/>
                </a:solidFill>
                <a:latin typeface="Open Sans Bold"/>
                <a:ea typeface="Open Sans Bold"/>
                <a:cs typeface="Open Sans Bold"/>
                <a:sym typeface="Open Sans Bold"/>
              </a:rPr>
              <a:t> </a:t>
            </a:r>
            <a:r>
              <a:rPr lang="en-US" b="true" sz="2600">
                <a:solidFill>
                  <a:srgbClr val="000000"/>
                </a:solidFill>
                <a:latin typeface="Open Sans Bold"/>
                <a:ea typeface="Open Sans Bold"/>
                <a:cs typeface="Open Sans Bold"/>
                <a:sym typeface="Open Sans Bold"/>
              </a:rPr>
              <a:t>Método Clave</a:t>
            </a:r>
            <a:r>
              <a:rPr lang="en-US" sz="2600">
                <a:solidFill>
                  <a:srgbClr val="000000"/>
                </a:solidFill>
                <a:latin typeface="Open Sans"/>
                <a:ea typeface="Open Sans"/>
                <a:cs typeface="Open Sans"/>
                <a:sym typeface="Open Sans"/>
              </a:rPr>
              <a:t>:</a:t>
            </a:r>
          </a:p>
          <a:p>
            <a:pPr algn="just">
              <a:lnSpc>
                <a:spcPts val="3640"/>
              </a:lnSpc>
            </a:pPr>
            <a:r>
              <a:rPr lang="en-US" sz="2600">
                <a:solidFill>
                  <a:srgbClr val="000000"/>
                </a:solidFill>
                <a:latin typeface="Open Sans"/>
                <a:ea typeface="Open Sans"/>
                <a:cs typeface="Open Sans"/>
                <a:sym typeface="Open Sans"/>
              </a:rPr>
              <a:t>                      </a:t>
            </a:r>
            <a:r>
              <a:rPr lang="en-US" sz="2600" i="true">
                <a:solidFill>
                  <a:srgbClr val="000000"/>
                </a:solidFill>
                <a:latin typeface="Open Sans Italics"/>
                <a:ea typeface="Open Sans Italics"/>
                <a:cs typeface="Open Sans Italics"/>
                <a:sym typeface="Open Sans Italics"/>
              </a:rPr>
              <a:t>   </a:t>
            </a:r>
            <a:r>
              <a:rPr lang="en-US" sz="2600" i="true">
                <a:solidFill>
                  <a:srgbClr val="000000"/>
                </a:solidFill>
                <a:latin typeface="Open Sans Italics"/>
                <a:ea typeface="Open Sans Italics"/>
                <a:cs typeface="Open Sans Italics"/>
                <a:sym typeface="Open Sans Italics"/>
              </a:rPr>
              <a:t>toggle_caps_lock()</a:t>
            </a:r>
            <a:r>
              <a:rPr lang="en-US" sz="2600">
                <a:solidFill>
                  <a:srgbClr val="000000"/>
                </a:solidFill>
                <a:latin typeface="Open Sans"/>
                <a:ea typeface="Open Sans"/>
                <a:cs typeface="Open Sans"/>
                <a:sym typeface="Open Sans"/>
              </a:rPr>
              <a:t>: Alterna el estado de Caps Lock.</a:t>
            </a:r>
          </a:p>
          <a:p>
            <a:pPr algn="ctr">
              <a:lnSpc>
                <a:spcPts val="4759"/>
              </a:lnSpc>
            </a:pPr>
          </a:p>
        </p:txBody>
      </p:sp>
      <p:sp>
        <p:nvSpPr>
          <p:cNvPr name="TextBox 8" id="8"/>
          <p:cNvSpPr txBox="true"/>
          <p:nvPr/>
        </p:nvSpPr>
        <p:spPr>
          <a:xfrm rot="0">
            <a:off x="1028700" y="4187532"/>
            <a:ext cx="12057906" cy="962647"/>
          </a:xfrm>
          <a:prstGeom prst="rect">
            <a:avLst/>
          </a:prstGeom>
        </p:spPr>
        <p:txBody>
          <a:bodyPr anchor="t" rtlCol="false" tIns="0" lIns="0" bIns="0" rIns="0">
            <a:spAutoFit/>
          </a:bodyPr>
          <a:lstStyle/>
          <a:p>
            <a:pPr algn="l">
              <a:lnSpc>
                <a:spcPts val="7840"/>
              </a:lnSpc>
            </a:pPr>
            <a:r>
              <a:rPr lang="en-US" sz="5600" b="true">
                <a:solidFill>
                  <a:srgbClr val="000000"/>
                </a:solidFill>
                <a:latin typeface="Open Sans Bold"/>
                <a:ea typeface="Open Sans Bold"/>
                <a:cs typeface="Open Sans Bold"/>
                <a:sym typeface="Open Sans Bold"/>
              </a:rPr>
              <a:t>Clase KeyManager</a:t>
            </a:r>
          </a:p>
        </p:txBody>
      </p:sp>
      <p:sp>
        <p:nvSpPr>
          <p:cNvPr name="Freeform 9" id="9"/>
          <p:cNvSpPr/>
          <p:nvPr/>
        </p:nvSpPr>
        <p:spPr>
          <a:xfrm flipH="false" flipV="false" rot="0">
            <a:off x="1326079" y="6856603"/>
            <a:ext cx="11555952" cy="2968018"/>
          </a:xfrm>
          <a:custGeom>
            <a:avLst/>
            <a:gdLst/>
            <a:ahLst/>
            <a:cxnLst/>
            <a:rect r="r" b="b" t="t" l="l"/>
            <a:pathLst>
              <a:path h="2968018" w="11555952">
                <a:moveTo>
                  <a:pt x="0" y="0"/>
                </a:moveTo>
                <a:lnTo>
                  <a:pt x="11555952" y="0"/>
                </a:lnTo>
                <a:lnTo>
                  <a:pt x="11555952" y="2968018"/>
                </a:lnTo>
                <a:lnTo>
                  <a:pt x="0" y="2968018"/>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4423525" y="5649991"/>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6" id="6"/>
          <p:cNvSpPr/>
          <p:nvPr/>
        </p:nvSpPr>
        <p:spPr>
          <a:xfrm flipH="false" flipV="false" rot="0">
            <a:off x="3920534" y="4191701"/>
            <a:ext cx="10446931" cy="4889359"/>
          </a:xfrm>
          <a:custGeom>
            <a:avLst/>
            <a:gdLst/>
            <a:ahLst/>
            <a:cxnLst/>
            <a:rect r="r" b="b" t="t" l="l"/>
            <a:pathLst>
              <a:path h="4889359" w="10446931">
                <a:moveTo>
                  <a:pt x="0" y="0"/>
                </a:moveTo>
                <a:lnTo>
                  <a:pt x="10446932" y="0"/>
                </a:lnTo>
                <a:lnTo>
                  <a:pt x="10446932" y="4889359"/>
                </a:lnTo>
                <a:lnTo>
                  <a:pt x="0" y="4889359"/>
                </a:lnTo>
                <a:lnTo>
                  <a:pt x="0" y="0"/>
                </a:lnTo>
                <a:close/>
              </a:path>
            </a:pathLst>
          </a:custGeom>
          <a:blipFill>
            <a:blip r:embed="rId6"/>
            <a:stretch>
              <a:fillRect l="0" t="0" r="0" b="0"/>
            </a:stretch>
          </a:blipFill>
        </p:spPr>
      </p:sp>
      <p:sp>
        <p:nvSpPr>
          <p:cNvPr name="TextBox 7" id="7"/>
          <p:cNvSpPr txBox="true"/>
          <p:nvPr/>
        </p:nvSpPr>
        <p:spPr>
          <a:xfrm rot="0">
            <a:off x="2940724" y="2286367"/>
            <a:ext cx="12406553" cy="2409825"/>
          </a:xfrm>
          <a:prstGeom prst="rect">
            <a:avLst/>
          </a:prstGeom>
        </p:spPr>
        <p:txBody>
          <a:bodyPr anchor="t" rtlCol="false" tIns="0" lIns="0" bIns="0" rIns="0">
            <a:spAutoFit/>
          </a:bodyPr>
          <a:lstStyle/>
          <a:p>
            <a:pPr algn="just" marL="561344" indent="-280672" lvl="1">
              <a:lnSpc>
                <a:spcPts val="3640"/>
              </a:lnSpc>
              <a:buFont typeface="Arial"/>
              <a:buChar char="•"/>
            </a:pPr>
            <a:r>
              <a:rPr lang="en-US" b="true" sz="2600">
                <a:solidFill>
                  <a:srgbClr val="000000"/>
                </a:solidFill>
                <a:latin typeface="Open Sans Bold"/>
                <a:ea typeface="Open Sans Bold"/>
                <a:cs typeface="Open Sans Bold"/>
                <a:sym typeface="Open Sans Bold"/>
              </a:rPr>
              <a:t>Responsabilid</a:t>
            </a:r>
            <a:r>
              <a:rPr lang="en-US" b="true" sz="2600">
                <a:solidFill>
                  <a:srgbClr val="000000"/>
                </a:solidFill>
                <a:latin typeface="Open Sans Bold"/>
                <a:ea typeface="Open Sans Bold"/>
                <a:cs typeface="Open Sans Bold"/>
                <a:sym typeface="Open Sans Bold"/>
              </a:rPr>
              <a:t>ad</a:t>
            </a:r>
            <a:r>
              <a:rPr lang="en-US" sz="2600">
                <a:solidFill>
                  <a:srgbClr val="000000"/>
                </a:solidFill>
                <a:latin typeface="Open Sans"/>
                <a:ea typeface="Open Sans"/>
                <a:cs typeface="Open Sans"/>
                <a:sym typeface="Open Sans"/>
              </a:rPr>
              <a:t>: Carga y redimensiona las imágenes para las teclas.</a:t>
            </a:r>
          </a:p>
          <a:p>
            <a:pPr algn="just">
              <a:lnSpc>
                <a:spcPts val="3640"/>
              </a:lnSpc>
            </a:pPr>
            <a:r>
              <a:rPr lang="en-US" sz="2600">
                <a:solidFill>
                  <a:srgbClr val="000000"/>
                </a:solidFill>
                <a:latin typeface="Open Sans"/>
                <a:ea typeface="Open Sans"/>
                <a:cs typeface="Open Sans"/>
                <a:sym typeface="Open Sans"/>
              </a:rPr>
              <a:t>          </a:t>
            </a:r>
            <a:r>
              <a:rPr lang="en-US" b="true" sz="2600">
                <a:solidFill>
                  <a:srgbClr val="000000"/>
                </a:solidFill>
                <a:latin typeface="Open Sans Bold"/>
                <a:ea typeface="Open Sans Bold"/>
                <a:cs typeface="Open Sans Bold"/>
                <a:sym typeface="Open Sans Bold"/>
              </a:rPr>
              <a:t> </a:t>
            </a:r>
            <a:r>
              <a:rPr lang="en-US" b="true" sz="2600">
                <a:solidFill>
                  <a:srgbClr val="000000"/>
                </a:solidFill>
                <a:latin typeface="Open Sans Bold"/>
                <a:ea typeface="Open Sans Bold"/>
                <a:cs typeface="Open Sans Bold"/>
                <a:sym typeface="Open Sans Bold"/>
              </a:rPr>
              <a:t>Método Clave</a:t>
            </a:r>
            <a:r>
              <a:rPr lang="en-US" sz="2600">
                <a:solidFill>
                  <a:srgbClr val="000000"/>
                </a:solidFill>
                <a:latin typeface="Open Sans"/>
                <a:ea typeface="Open Sans"/>
                <a:cs typeface="Open Sans"/>
                <a:sym typeface="Open Sans"/>
              </a:rPr>
              <a:t>:</a:t>
            </a:r>
          </a:p>
          <a:p>
            <a:pPr algn="just">
              <a:lnSpc>
                <a:spcPts val="3640"/>
              </a:lnSpc>
            </a:pPr>
            <a:r>
              <a:rPr lang="en-US" sz="2600" i="true">
                <a:solidFill>
                  <a:srgbClr val="000000"/>
                </a:solidFill>
                <a:latin typeface="Open Sans Italics"/>
                <a:ea typeface="Open Sans Italics"/>
                <a:cs typeface="Open Sans Italics"/>
                <a:sym typeface="Open Sans Italics"/>
              </a:rPr>
              <a:t>load_image(key, size): Carga una imagen, la redimensiona y la convierte en un formato que   Tkinder puede usar</a:t>
            </a:r>
          </a:p>
          <a:p>
            <a:pPr algn="ctr">
              <a:lnSpc>
                <a:spcPts val="4759"/>
              </a:lnSpc>
            </a:pPr>
          </a:p>
        </p:txBody>
      </p:sp>
      <p:sp>
        <p:nvSpPr>
          <p:cNvPr name="TextBox 8" id="8"/>
          <p:cNvSpPr txBox="true"/>
          <p:nvPr/>
        </p:nvSpPr>
        <p:spPr>
          <a:xfrm rot="0">
            <a:off x="5310708" y="851338"/>
            <a:ext cx="7666583" cy="1094740"/>
          </a:xfrm>
          <a:prstGeom prst="rect">
            <a:avLst/>
          </a:prstGeom>
        </p:spPr>
        <p:txBody>
          <a:bodyPr anchor="t" rtlCol="false" tIns="0" lIns="0" bIns="0" rIns="0">
            <a:spAutoFit/>
          </a:bodyPr>
          <a:lstStyle/>
          <a:p>
            <a:pPr algn="ctr">
              <a:lnSpc>
                <a:spcPts val="8959"/>
              </a:lnSpc>
            </a:pPr>
            <a:r>
              <a:rPr lang="en-US" sz="6399" b="true">
                <a:solidFill>
                  <a:srgbClr val="000000"/>
                </a:solidFill>
                <a:latin typeface="Open Sans Bold"/>
                <a:ea typeface="Open Sans Bold"/>
                <a:cs typeface="Open Sans Bold"/>
                <a:sym typeface="Open Sans Bold"/>
              </a:rPr>
              <a:t>Clase ImageLoader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6211591">
            <a:off x="-1437346" y="7564"/>
            <a:ext cx="3809891" cy="3103329"/>
          </a:xfrm>
          <a:custGeom>
            <a:avLst/>
            <a:gdLst/>
            <a:ahLst/>
            <a:cxnLst/>
            <a:rect r="r" b="b" t="t" l="l"/>
            <a:pathLst>
              <a:path h="3103329" w="3809891">
                <a:moveTo>
                  <a:pt x="0" y="0"/>
                </a:moveTo>
                <a:lnTo>
                  <a:pt x="3809892" y="0"/>
                </a:lnTo>
                <a:lnTo>
                  <a:pt x="3809892" y="3103329"/>
                </a:lnTo>
                <a:lnTo>
                  <a:pt x="0" y="310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2432"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5251820" y="4575151"/>
            <a:ext cx="7784361" cy="5085449"/>
          </a:xfrm>
          <a:custGeom>
            <a:avLst/>
            <a:gdLst/>
            <a:ahLst/>
            <a:cxnLst/>
            <a:rect r="r" b="b" t="t" l="l"/>
            <a:pathLst>
              <a:path h="5085449" w="7784361">
                <a:moveTo>
                  <a:pt x="0" y="0"/>
                </a:moveTo>
                <a:lnTo>
                  <a:pt x="7784360" y="0"/>
                </a:lnTo>
                <a:lnTo>
                  <a:pt x="7784360" y="5085450"/>
                </a:lnTo>
                <a:lnTo>
                  <a:pt x="0" y="5085450"/>
                </a:lnTo>
                <a:lnTo>
                  <a:pt x="0" y="0"/>
                </a:lnTo>
                <a:close/>
              </a:path>
            </a:pathLst>
          </a:custGeom>
          <a:blipFill>
            <a:blip r:embed="rId6"/>
            <a:stretch>
              <a:fillRect l="0" t="0" r="0" b="0"/>
            </a:stretch>
          </a:blipFill>
        </p:spPr>
      </p:sp>
      <p:sp>
        <p:nvSpPr>
          <p:cNvPr name="TextBox 6" id="6"/>
          <p:cNvSpPr txBox="true"/>
          <p:nvPr/>
        </p:nvSpPr>
        <p:spPr>
          <a:xfrm rot="0">
            <a:off x="2940724" y="1502078"/>
            <a:ext cx="12406553" cy="3648710"/>
          </a:xfrm>
          <a:prstGeom prst="rect">
            <a:avLst/>
          </a:prstGeom>
        </p:spPr>
        <p:txBody>
          <a:bodyPr anchor="t" rtlCol="false" tIns="0" lIns="0" bIns="0" rIns="0">
            <a:spAutoFit/>
          </a:bodyPr>
          <a:lstStyle/>
          <a:p>
            <a:pPr algn="just" marL="561344" indent="-280672" lvl="1">
              <a:lnSpc>
                <a:spcPts val="3640"/>
              </a:lnSpc>
              <a:buFont typeface="Arial"/>
              <a:buChar char="•"/>
            </a:pPr>
            <a:r>
              <a:rPr lang="en-US" b="true" sz="2600">
                <a:solidFill>
                  <a:srgbClr val="000000"/>
                </a:solidFill>
                <a:latin typeface="Open Sans Bold"/>
                <a:ea typeface="Open Sans Bold"/>
                <a:cs typeface="Open Sans Bold"/>
                <a:sym typeface="Open Sans Bold"/>
              </a:rPr>
              <a:t>Responsabilid</a:t>
            </a:r>
            <a:r>
              <a:rPr lang="en-US" b="true" sz="2600">
                <a:solidFill>
                  <a:srgbClr val="000000"/>
                </a:solidFill>
                <a:latin typeface="Open Sans Bold"/>
                <a:ea typeface="Open Sans Bold"/>
                <a:cs typeface="Open Sans Bold"/>
                <a:sym typeface="Open Sans Bold"/>
              </a:rPr>
              <a:t>ad</a:t>
            </a:r>
            <a:r>
              <a:rPr lang="en-US" sz="2600">
                <a:solidFill>
                  <a:srgbClr val="000000"/>
                </a:solidFill>
                <a:latin typeface="Open Sans"/>
                <a:ea typeface="Open Sans"/>
                <a:cs typeface="Open Sans"/>
                <a:sym typeface="Open Sans"/>
              </a:rPr>
              <a:t>:  Gestiona la interfaz del teclado y la interacción del usuario.</a:t>
            </a:r>
          </a:p>
          <a:p>
            <a:pPr algn="just">
              <a:lnSpc>
                <a:spcPts val="3640"/>
              </a:lnSpc>
            </a:pPr>
            <a:r>
              <a:rPr lang="en-US" sz="2600">
                <a:solidFill>
                  <a:srgbClr val="000000"/>
                </a:solidFill>
                <a:latin typeface="Open Sans"/>
                <a:ea typeface="Open Sans"/>
                <a:cs typeface="Open Sans"/>
                <a:sym typeface="Open Sans"/>
              </a:rPr>
              <a:t>          </a:t>
            </a:r>
            <a:r>
              <a:rPr lang="en-US" b="true" sz="2600">
                <a:solidFill>
                  <a:srgbClr val="000000"/>
                </a:solidFill>
                <a:latin typeface="Open Sans Bold"/>
                <a:ea typeface="Open Sans Bold"/>
                <a:cs typeface="Open Sans Bold"/>
                <a:sym typeface="Open Sans Bold"/>
              </a:rPr>
              <a:t> </a:t>
            </a:r>
            <a:r>
              <a:rPr lang="en-US" b="true" sz="2600">
                <a:solidFill>
                  <a:srgbClr val="000000"/>
                </a:solidFill>
                <a:latin typeface="Open Sans Bold"/>
                <a:ea typeface="Open Sans Bold"/>
                <a:cs typeface="Open Sans Bold"/>
                <a:sym typeface="Open Sans Bold"/>
              </a:rPr>
              <a:t>Método Clave</a:t>
            </a:r>
            <a:r>
              <a:rPr lang="en-US" sz="2600">
                <a:solidFill>
                  <a:srgbClr val="000000"/>
                </a:solidFill>
                <a:latin typeface="Open Sans"/>
                <a:ea typeface="Open Sans"/>
                <a:cs typeface="Open Sans"/>
                <a:sym typeface="Open Sans"/>
              </a:rPr>
              <a:t>:</a:t>
            </a:r>
          </a:p>
          <a:p>
            <a:pPr algn="just" marL="561344" indent="-280672" lvl="1">
              <a:lnSpc>
                <a:spcPts val="3640"/>
              </a:lnSpc>
              <a:buFont typeface="Arial"/>
              <a:buChar char="•"/>
            </a:pPr>
            <a:r>
              <a:rPr lang="en-US" sz="2600" i="true">
                <a:solidFill>
                  <a:srgbClr val="000000"/>
                </a:solidFill>
                <a:latin typeface="Open Sans Italics"/>
                <a:ea typeface="Open Sans Italics"/>
                <a:cs typeface="Open Sans Italics"/>
                <a:sym typeface="Open Sans Italics"/>
              </a:rPr>
              <a:t>create_keyboard()</a:t>
            </a:r>
            <a:r>
              <a:rPr lang="en-US" sz="2600">
                <a:solidFill>
                  <a:srgbClr val="000000"/>
                </a:solidFill>
                <a:latin typeface="Open Sans"/>
                <a:ea typeface="Open Sans"/>
                <a:cs typeface="Open Sans"/>
                <a:sym typeface="Open Sans"/>
              </a:rPr>
              <a:t>: Crea y organiza el teclado en pantalla.</a:t>
            </a:r>
          </a:p>
          <a:p>
            <a:pPr algn="just" marL="561344" indent="-280672" lvl="1">
              <a:lnSpc>
                <a:spcPts val="3640"/>
              </a:lnSpc>
              <a:buFont typeface="Arial"/>
              <a:buChar char="•"/>
            </a:pPr>
            <a:r>
              <a:rPr lang="en-US" sz="2600" i="true">
                <a:solidFill>
                  <a:srgbClr val="000000"/>
                </a:solidFill>
                <a:latin typeface="Open Sans Italics"/>
                <a:ea typeface="Open Sans Italics"/>
                <a:cs typeface="Open Sans Italics"/>
                <a:sym typeface="Open Sans Italics"/>
              </a:rPr>
              <a:t>press_key(key):</a:t>
            </a:r>
            <a:r>
              <a:rPr lang="en-US" sz="2600">
                <a:solidFill>
                  <a:srgbClr val="000000"/>
                </a:solidFill>
                <a:latin typeface="Open Sans"/>
                <a:ea typeface="Open Sans"/>
                <a:cs typeface="Open Sans"/>
                <a:sym typeface="Open Sans"/>
              </a:rPr>
              <a:t> Maneja la acción cuando se presiona una tecla.</a:t>
            </a:r>
          </a:p>
          <a:p>
            <a:pPr algn="just" marL="561344" indent="-280672" lvl="1">
              <a:lnSpc>
                <a:spcPts val="3640"/>
              </a:lnSpc>
              <a:buFont typeface="Arial"/>
              <a:buChar char="•"/>
            </a:pPr>
            <a:r>
              <a:rPr lang="en-US" sz="2600" i="true">
                <a:solidFill>
                  <a:srgbClr val="000000"/>
                </a:solidFill>
                <a:latin typeface="Open Sans Italics"/>
                <a:ea typeface="Open Sans Italics"/>
                <a:cs typeface="Open Sans Italics"/>
                <a:sym typeface="Open Sans Italics"/>
              </a:rPr>
              <a:t>repeat_backspace()</a:t>
            </a:r>
            <a:r>
              <a:rPr lang="en-US" sz="2600">
                <a:solidFill>
                  <a:srgbClr val="000000"/>
                </a:solidFill>
                <a:latin typeface="Open Sans"/>
                <a:ea typeface="Open Sans"/>
                <a:cs typeface="Open Sans"/>
                <a:sym typeface="Open Sans"/>
              </a:rPr>
              <a:t>: Implementa el comportamiento de borrado continuo.</a:t>
            </a:r>
          </a:p>
          <a:p>
            <a:pPr algn="just">
              <a:lnSpc>
                <a:spcPts val="3640"/>
              </a:lnSpc>
            </a:pPr>
          </a:p>
          <a:p>
            <a:pPr algn="just">
              <a:lnSpc>
                <a:spcPts val="3640"/>
              </a:lnSpc>
            </a:pPr>
          </a:p>
        </p:txBody>
      </p:sp>
      <p:sp>
        <p:nvSpPr>
          <p:cNvPr name="TextBox 7" id="7"/>
          <p:cNvSpPr txBox="true"/>
          <p:nvPr/>
        </p:nvSpPr>
        <p:spPr>
          <a:xfrm rot="0">
            <a:off x="3232324" y="207328"/>
            <a:ext cx="11823353" cy="1094740"/>
          </a:xfrm>
          <a:prstGeom prst="rect">
            <a:avLst/>
          </a:prstGeom>
        </p:spPr>
        <p:txBody>
          <a:bodyPr anchor="t" rtlCol="false" tIns="0" lIns="0" bIns="0" rIns="0">
            <a:spAutoFit/>
          </a:bodyPr>
          <a:lstStyle/>
          <a:p>
            <a:pPr algn="ctr">
              <a:lnSpc>
                <a:spcPts val="8959"/>
              </a:lnSpc>
            </a:pPr>
            <a:r>
              <a:rPr lang="en-US" sz="6399" b="true">
                <a:solidFill>
                  <a:srgbClr val="000000"/>
                </a:solidFill>
                <a:latin typeface="Open Sans Bold"/>
                <a:ea typeface="Open Sans Bold"/>
                <a:cs typeface="Open Sans Bold"/>
                <a:sym typeface="Open Sans Bold"/>
              </a:rPr>
              <a:t>Clase SingLanguageKeyboard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6211591">
            <a:off x="-1437346" y="7564"/>
            <a:ext cx="3809891" cy="3103329"/>
          </a:xfrm>
          <a:custGeom>
            <a:avLst/>
            <a:gdLst/>
            <a:ahLst/>
            <a:cxnLst/>
            <a:rect r="r" b="b" t="t" l="l"/>
            <a:pathLst>
              <a:path h="3103329" w="3809891">
                <a:moveTo>
                  <a:pt x="0" y="0"/>
                </a:moveTo>
                <a:lnTo>
                  <a:pt x="3809892" y="0"/>
                </a:lnTo>
                <a:lnTo>
                  <a:pt x="3809892" y="3103329"/>
                </a:lnTo>
                <a:lnTo>
                  <a:pt x="0" y="310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2432"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4594176" y="1945461"/>
            <a:ext cx="9099648" cy="5586821"/>
          </a:xfrm>
          <a:custGeom>
            <a:avLst/>
            <a:gdLst/>
            <a:ahLst/>
            <a:cxnLst/>
            <a:rect r="r" b="b" t="t" l="l"/>
            <a:pathLst>
              <a:path h="5586821" w="9099648">
                <a:moveTo>
                  <a:pt x="0" y="0"/>
                </a:moveTo>
                <a:lnTo>
                  <a:pt x="9099648" y="0"/>
                </a:lnTo>
                <a:lnTo>
                  <a:pt x="9099648" y="5586821"/>
                </a:lnTo>
                <a:lnTo>
                  <a:pt x="0" y="5586821"/>
                </a:lnTo>
                <a:lnTo>
                  <a:pt x="0" y="0"/>
                </a:lnTo>
                <a:close/>
              </a:path>
            </a:pathLst>
          </a:custGeom>
          <a:blipFill>
            <a:blip r:embed="rId6"/>
            <a:stretch>
              <a:fillRect l="0" t="0" r="0" b="0"/>
            </a:stretch>
          </a:blipFill>
        </p:spPr>
      </p:sp>
      <p:sp>
        <p:nvSpPr>
          <p:cNvPr name="Freeform 6" id="6"/>
          <p:cNvSpPr/>
          <p:nvPr/>
        </p:nvSpPr>
        <p:spPr>
          <a:xfrm flipH="false" flipV="false" rot="0">
            <a:off x="4594176" y="7532282"/>
            <a:ext cx="9099648" cy="2182555"/>
          </a:xfrm>
          <a:custGeom>
            <a:avLst/>
            <a:gdLst/>
            <a:ahLst/>
            <a:cxnLst/>
            <a:rect r="r" b="b" t="t" l="l"/>
            <a:pathLst>
              <a:path h="2182555" w="9099648">
                <a:moveTo>
                  <a:pt x="0" y="0"/>
                </a:moveTo>
                <a:lnTo>
                  <a:pt x="9099648" y="0"/>
                </a:lnTo>
                <a:lnTo>
                  <a:pt x="9099648" y="2182556"/>
                </a:lnTo>
                <a:lnTo>
                  <a:pt x="0" y="2182556"/>
                </a:lnTo>
                <a:lnTo>
                  <a:pt x="0" y="0"/>
                </a:lnTo>
                <a:close/>
              </a:path>
            </a:pathLst>
          </a:custGeom>
          <a:blipFill>
            <a:blip r:embed="rId7"/>
            <a:stretch>
              <a:fillRect l="0" t="-12618" r="0" b="0"/>
            </a:stretch>
          </a:blipFill>
        </p:spPr>
      </p:sp>
      <p:sp>
        <p:nvSpPr>
          <p:cNvPr name="TextBox 7" id="7"/>
          <p:cNvSpPr txBox="true"/>
          <p:nvPr/>
        </p:nvSpPr>
        <p:spPr>
          <a:xfrm rot="0">
            <a:off x="2940724" y="156845"/>
            <a:ext cx="12406553" cy="1686560"/>
          </a:xfrm>
          <a:prstGeom prst="rect">
            <a:avLst/>
          </a:prstGeom>
        </p:spPr>
        <p:txBody>
          <a:bodyPr anchor="t" rtlCol="false" tIns="0" lIns="0" bIns="0" rIns="0">
            <a:spAutoFit/>
          </a:bodyPr>
          <a:lstStyle/>
          <a:p>
            <a:pPr algn="just">
              <a:lnSpc>
                <a:spcPts val="3640"/>
              </a:lnSpc>
            </a:pPr>
          </a:p>
          <a:p>
            <a:pPr algn="ctr">
              <a:lnSpc>
                <a:spcPts val="6159"/>
              </a:lnSpc>
            </a:pPr>
            <a:r>
              <a:rPr lang="en-US" sz="4399">
                <a:solidFill>
                  <a:srgbClr val="000000"/>
                </a:solidFill>
                <a:latin typeface="Open Sans"/>
                <a:ea typeface="Open Sans"/>
                <a:cs typeface="Open Sans"/>
                <a:sym typeface="Open Sans"/>
              </a:rPr>
              <a:t>      </a:t>
            </a:r>
            <a:r>
              <a:rPr lang="en-US" b="true" sz="4399">
                <a:solidFill>
                  <a:srgbClr val="000000"/>
                </a:solidFill>
                <a:latin typeface="Open Sans Bold"/>
                <a:ea typeface="Open Sans Bold"/>
                <a:cs typeface="Open Sans Bold"/>
                <a:sym typeface="Open Sans Bold"/>
              </a:rPr>
              <a:t>Método Clave</a:t>
            </a:r>
            <a:r>
              <a:rPr lang="en-US" sz="4399">
                <a:solidFill>
                  <a:srgbClr val="000000"/>
                </a:solidFill>
                <a:latin typeface="Open Sans"/>
                <a:ea typeface="Open Sans"/>
                <a:cs typeface="Open Sans"/>
                <a:sym typeface="Open Sans"/>
              </a:rPr>
              <a:t>:</a:t>
            </a:r>
          </a:p>
          <a:p>
            <a:pPr algn="just" marL="561344" indent="-280672" lvl="1">
              <a:lnSpc>
                <a:spcPts val="3640"/>
              </a:lnSpc>
              <a:buFont typeface="Arial"/>
              <a:buChar char="•"/>
            </a:pPr>
            <a:r>
              <a:rPr lang="en-US" sz="2600" i="true">
                <a:solidFill>
                  <a:srgbClr val="000000"/>
                </a:solidFill>
                <a:latin typeface="Open Sans Italics"/>
                <a:ea typeface="Open Sans Italics"/>
                <a:cs typeface="Open Sans Italics"/>
                <a:sym typeface="Open Sans Italics"/>
              </a:rPr>
              <a:t>create_keyboard()</a:t>
            </a:r>
            <a:r>
              <a:rPr lang="en-US" sz="2600">
                <a:solidFill>
                  <a:srgbClr val="000000"/>
                </a:solidFill>
                <a:latin typeface="Open Sans"/>
                <a:ea typeface="Open Sans"/>
                <a:cs typeface="Open Sans"/>
                <a:sym typeface="Open Sans"/>
              </a:rPr>
              <a:t>: Crea y organiza el teclado en pantalla.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4423525" y="5649991"/>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6" id="6"/>
          <p:cNvSpPr/>
          <p:nvPr/>
        </p:nvSpPr>
        <p:spPr>
          <a:xfrm flipH="false" flipV="false" rot="0">
            <a:off x="6135455" y="5143500"/>
            <a:ext cx="6017090" cy="5035354"/>
          </a:xfrm>
          <a:custGeom>
            <a:avLst/>
            <a:gdLst/>
            <a:ahLst/>
            <a:cxnLst/>
            <a:rect r="r" b="b" t="t" l="l"/>
            <a:pathLst>
              <a:path h="5035354" w="6017090">
                <a:moveTo>
                  <a:pt x="0" y="0"/>
                </a:moveTo>
                <a:lnTo>
                  <a:pt x="6017090" y="0"/>
                </a:lnTo>
                <a:lnTo>
                  <a:pt x="6017090" y="5035354"/>
                </a:lnTo>
                <a:lnTo>
                  <a:pt x="0" y="5035354"/>
                </a:lnTo>
                <a:lnTo>
                  <a:pt x="0" y="0"/>
                </a:lnTo>
                <a:close/>
              </a:path>
            </a:pathLst>
          </a:custGeom>
          <a:blipFill>
            <a:blip r:embed="rId6"/>
            <a:stretch>
              <a:fillRect l="0" t="0" r="0" b="0"/>
            </a:stretch>
          </a:blipFill>
        </p:spPr>
      </p:sp>
      <p:sp>
        <p:nvSpPr>
          <p:cNvPr name="TextBox 7" id="7"/>
          <p:cNvSpPr txBox="true"/>
          <p:nvPr/>
        </p:nvSpPr>
        <p:spPr>
          <a:xfrm rot="0">
            <a:off x="3795568" y="463058"/>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FUNCIONAMIENTO DEL TECLADO</a:t>
            </a:r>
          </a:p>
        </p:txBody>
      </p:sp>
      <p:sp>
        <p:nvSpPr>
          <p:cNvPr name="TextBox 8" id="8"/>
          <p:cNvSpPr txBox="true"/>
          <p:nvPr/>
        </p:nvSpPr>
        <p:spPr>
          <a:xfrm rot="0">
            <a:off x="2539532" y="1334234"/>
            <a:ext cx="13208936" cy="3317571"/>
          </a:xfrm>
          <a:prstGeom prst="rect">
            <a:avLst/>
          </a:prstGeom>
        </p:spPr>
        <p:txBody>
          <a:bodyPr anchor="t" rtlCol="false" tIns="0" lIns="0" bIns="0" rIns="0">
            <a:spAutoFit/>
          </a:bodyPr>
          <a:lstStyle/>
          <a:p>
            <a:pPr algn="just">
              <a:lnSpc>
                <a:spcPts val="3763"/>
              </a:lnSpc>
            </a:pPr>
            <a:r>
              <a:rPr lang="en-US" sz="2688">
                <a:solidFill>
                  <a:srgbClr val="000000"/>
                </a:solidFill>
                <a:latin typeface="Open Sans"/>
                <a:ea typeface="Open Sans"/>
                <a:cs typeface="Open Sans"/>
                <a:sym typeface="Open Sans"/>
              </a:rPr>
              <a:t>Después de completar el desarrollo del código, se creó un archivo ejecutable utilizando PyInstaller, que permite ejecutar la aplicación en cualquier equipo sin necesidad de dependencias adicionales. Este ejecutable incluye todos los recursos necesarios, como imágenes y configuraciones, asegurando que el teclado virtual funcione correctamente en cualquier entorno. Además, adjunto un enlace a un video en YouTube donde se muestra claramente el funcionamiento del teclado, destacando cómo cumple con todas sus funcionalidades</a:t>
            </a:r>
          </a:p>
        </p:txBody>
      </p:sp>
      <p:sp>
        <p:nvSpPr>
          <p:cNvPr name="TextBox 9" id="9"/>
          <p:cNvSpPr txBox="true"/>
          <p:nvPr/>
        </p:nvSpPr>
        <p:spPr>
          <a:xfrm rot="0">
            <a:off x="5084763" y="4747261"/>
            <a:ext cx="811847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Link del video: </a:t>
            </a:r>
            <a:r>
              <a:rPr lang="en-US" sz="2400" u="sng">
                <a:solidFill>
                  <a:srgbClr val="000000"/>
                </a:solidFill>
                <a:latin typeface="Open Sans"/>
                <a:ea typeface="Open Sans"/>
                <a:cs typeface="Open Sans"/>
                <a:sym typeface="Open Sans"/>
                <a:hlinkClick r:id="rId7" tooltip="https://youtu.be/ITKaUqDVvy8"/>
              </a:rPr>
              <a:t>https://youtu.be/ITKaUqDVvy8</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4423525" y="5649991"/>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6" id="6"/>
          <p:cNvSpPr txBox="true"/>
          <p:nvPr/>
        </p:nvSpPr>
        <p:spPr>
          <a:xfrm rot="0">
            <a:off x="3795568" y="463058"/>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LIMITACIONES</a:t>
            </a:r>
          </a:p>
        </p:txBody>
      </p:sp>
      <p:sp>
        <p:nvSpPr>
          <p:cNvPr name="TextBox 7" id="7"/>
          <p:cNvSpPr txBox="true"/>
          <p:nvPr/>
        </p:nvSpPr>
        <p:spPr>
          <a:xfrm rot="0">
            <a:off x="2539532" y="2084994"/>
            <a:ext cx="13208936" cy="5703869"/>
          </a:xfrm>
          <a:prstGeom prst="rect">
            <a:avLst/>
          </a:prstGeom>
        </p:spPr>
        <p:txBody>
          <a:bodyPr anchor="t" rtlCol="false" tIns="0" lIns="0" bIns="0" rIns="0">
            <a:spAutoFit/>
          </a:bodyPr>
          <a:lstStyle/>
          <a:p>
            <a:pPr algn="just" marL="580389" indent="-290195" lvl="1">
              <a:lnSpc>
                <a:spcPts val="3763"/>
              </a:lnSpc>
              <a:buFont typeface="Arial"/>
              <a:buChar char="•"/>
            </a:pPr>
            <a:r>
              <a:rPr lang="en-US" b="true" sz="2688">
                <a:solidFill>
                  <a:srgbClr val="000000"/>
                </a:solidFill>
                <a:latin typeface="Open Sans Bold"/>
                <a:ea typeface="Open Sans Bold"/>
                <a:cs typeface="Open Sans Bold"/>
                <a:sym typeface="Open Sans Bold"/>
              </a:rPr>
              <a:t>Falta de integración con otras aplicaciones</a:t>
            </a:r>
            <a:r>
              <a:rPr lang="en-US" sz="2688">
                <a:solidFill>
                  <a:srgbClr val="000000"/>
                </a:solidFill>
                <a:latin typeface="Open Sans"/>
                <a:ea typeface="Open Sans"/>
                <a:cs typeface="Open Sans"/>
                <a:sym typeface="Open Sans"/>
              </a:rPr>
              <a:t>: Actualmente, el teclado en pantalla funciona dentro de la propia aplicación donde se muestra lo que se redacta por medio de el en un cuadro de texto, pero no se ha logrado una integración total con otras aplicaciones del sistema, lo que limita su uso fuera de su entorno.</a:t>
            </a:r>
          </a:p>
          <a:p>
            <a:pPr algn="just">
              <a:lnSpc>
                <a:spcPts val="3763"/>
              </a:lnSpc>
            </a:pPr>
          </a:p>
          <a:p>
            <a:pPr algn="just">
              <a:lnSpc>
                <a:spcPts val="3763"/>
              </a:lnSpc>
            </a:pPr>
          </a:p>
          <a:p>
            <a:pPr algn="just" marL="580389" indent="-290195" lvl="1">
              <a:lnSpc>
                <a:spcPts val="3763"/>
              </a:lnSpc>
              <a:buFont typeface="Arial"/>
              <a:buChar char="•"/>
            </a:pPr>
            <a:r>
              <a:rPr lang="en-US" b="true" sz="2688">
                <a:solidFill>
                  <a:srgbClr val="000000"/>
                </a:solidFill>
                <a:latin typeface="Open Sans Bold"/>
                <a:ea typeface="Open Sans Bold"/>
                <a:cs typeface="Open Sans Bold"/>
                <a:sym typeface="Open Sans Bold"/>
              </a:rPr>
              <a:t>Dependencia de imágenes estáticas</a:t>
            </a:r>
            <a:r>
              <a:rPr lang="en-US" sz="2688">
                <a:solidFill>
                  <a:srgbClr val="000000"/>
                </a:solidFill>
                <a:latin typeface="Open Sans"/>
                <a:ea typeface="Open Sans"/>
                <a:cs typeface="Open Sans"/>
                <a:sym typeface="Open Sans"/>
              </a:rPr>
              <a:t>: El uso de imágenes estáticas para representar las letras del LSC podría ser mejorado con animaciones o videos que muestren el movimiento real de los signos, lo que haría la interacción más precisa.</a:t>
            </a:r>
          </a:p>
          <a:p>
            <a:pPr algn="just">
              <a:lnSpc>
                <a:spcPts val="3763"/>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4423525" y="5649991"/>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6" id="6"/>
          <p:cNvSpPr/>
          <p:nvPr/>
        </p:nvSpPr>
        <p:spPr>
          <a:xfrm flipH="false" flipV="false" rot="0">
            <a:off x="6576040" y="5782744"/>
            <a:ext cx="5135920" cy="3475556"/>
          </a:xfrm>
          <a:custGeom>
            <a:avLst/>
            <a:gdLst/>
            <a:ahLst/>
            <a:cxnLst/>
            <a:rect r="r" b="b" t="t" l="l"/>
            <a:pathLst>
              <a:path h="3475556" w="5135920">
                <a:moveTo>
                  <a:pt x="0" y="0"/>
                </a:moveTo>
                <a:lnTo>
                  <a:pt x="5135920" y="0"/>
                </a:lnTo>
                <a:lnTo>
                  <a:pt x="5135920" y="3475556"/>
                </a:lnTo>
                <a:lnTo>
                  <a:pt x="0" y="3475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795568" y="1135233"/>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PREDICCIÓN DE PALABRAS</a:t>
            </a:r>
          </a:p>
        </p:txBody>
      </p:sp>
      <p:sp>
        <p:nvSpPr>
          <p:cNvPr name="TextBox 8" id="8"/>
          <p:cNvSpPr txBox="true"/>
          <p:nvPr/>
        </p:nvSpPr>
        <p:spPr>
          <a:xfrm rot="0">
            <a:off x="2530093" y="2298821"/>
            <a:ext cx="13227815" cy="3191511"/>
          </a:xfrm>
          <a:prstGeom prst="rect">
            <a:avLst/>
          </a:prstGeom>
        </p:spPr>
        <p:txBody>
          <a:bodyPr anchor="t" rtlCol="false" tIns="0" lIns="0" bIns="0" rIns="0">
            <a:spAutoFit/>
          </a:bodyPr>
          <a:lstStyle/>
          <a:p>
            <a:pPr algn="just">
              <a:lnSpc>
                <a:spcPts val="3639"/>
              </a:lnSpc>
              <a:spcBef>
                <a:spcPct val="0"/>
              </a:spcBef>
            </a:pPr>
            <a:r>
              <a:rPr lang="en-US" sz="2599">
                <a:solidFill>
                  <a:srgbClr val="000000"/>
                </a:solidFill>
                <a:latin typeface="Open Sans"/>
                <a:ea typeface="Open Sans"/>
                <a:cs typeface="Open Sans"/>
                <a:sym typeface="Open Sans"/>
              </a:rPr>
              <a:t>Después de la presentación oral del trabajo de grado, se implementó un sistema básico de autocompletado con el objetivo de agilizar la escritura utilizando un banco de palabras comunes. Aunque esta funcionalidad aún se encuentra en una fase inicial debido a limitaciones de tiempo, se espera que en trabajos futuros se desarrolle y optimice. La incorporación de este sistema contribuirá significativamente a mejorar la eficiencia en la redacción mediante el uso del teclado, facilitando así una experiencia más fluida para los usuarios.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5048519" y="6029916"/>
            <a:ext cx="5462160" cy="4449177"/>
          </a:xfrm>
          <a:custGeom>
            <a:avLst/>
            <a:gdLst/>
            <a:ahLst/>
            <a:cxnLst/>
            <a:rect r="r" b="b" t="t" l="l"/>
            <a:pathLst>
              <a:path h="4449177" w="5462160">
                <a:moveTo>
                  <a:pt x="0" y="0"/>
                </a:moveTo>
                <a:lnTo>
                  <a:pt x="5462159" y="0"/>
                </a:lnTo>
                <a:lnTo>
                  <a:pt x="5462159"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grpSp>
        <p:nvGrpSpPr>
          <p:cNvPr name="Group 6" id="6"/>
          <p:cNvGrpSpPr/>
          <p:nvPr/>
        </p:nvGrpSpPr>
        <p:grpSpPr>
          <a:xfrm rot="0">
            <a:off x="2998154" y="6132908"/>
            <a:ext cx="1594828" cy="2670175"/>
            <a:chOff x="0" y="0"/>
            <a:chExt cx="2004060" cy="3355340"/>
          </a:xfrm>
        </p:grpSpPr>
        <p:sp>
          <p:nvSpPr>
            <p:cNvPr name="Freeform 7" id="7"/>
            <p:cNvSpPr/>
            <p:nvPr/>
          </p:nvSpPr>
          <p:spPr>
            <a:xfrm flipH="false" flipV="false" rot="0">
              <a:off x="0" y="0"/>
              <a:ext cx="2004060" cy="3355340"/>
            </a:xfrm>
            <a:custGeom>
              <a:avLst/>
              <a:gdLst/>
              <a:ahLst/>
              <a:cxnLst/>
              <a:rect r="r" b="b" t="t" l="l"/>
              <a:pathLst>
                <a:path h="3355340" w="2004060">
                  <a:moveTo>
                    <a:pt x="783590" y="2051050"/>
                  </a:moveTo>
                  <a:lnTo>
                    <a:pt x="1826260" y="2051050"/>
                  </a:lnTo>
                  <a:lnTo>
                    <a:pt x="1826260" y="1314450"/>
                  </a:lnTo>
                  <a:lnTo>
                    <a:pt x="783590" y="1314450"/>
                  </a:lnTo>
                  <a:lnTo>
                    <a:pt x="783590" y="739140"/>
                  </a:lnTo>
                  <a:lnTo>
                    <a:pt x="2004060" y="739140"/>
                  </a:lnTo>
                  <a:lnTo>
                    <a:pt x="2004060" y="0"/>
                  </a:lnTo>
                  <a:lnTo>
                    <a:pt x="0" y="0"/>
                  </a:lnTo>
                  <a:lnTo>
                    <a:pt x="0" y="3355340"/>
                  </a:lnTo>
                  <a:lnTo>
                    <a:pt x="783590" y="3355340"/>
                  </a:lnTo>
                  <a:close/>
                </a:path>
              </a:pathLst>
            </a:custGeom>
            <a:blipFill>
              <a:blip r:embed="rId6"/>
              <a:stretch>
                <a:fillRect l="0" t="0" r="0" b="-85593"/>
              </a:stretch>
            </a:blipFill>
          </p:spPr>
        </p:sp>
      </p:grpSp>
      <p:grpSp>
        <p:nvGrpSpPr>
          <p:cNvPr name="Group 8" id="8"/>
          <p:cNvGrpSpPr/>
          <p:nvPr/>
        </p:nvGrpSpPr>
        <p:grpSpPr>
          <a:xfrm rot="0">
            <a:off x="4964825" y="6132908"/>
            <a:ext cx="1806295" cy="2670175"/>
            <a:chOff x="0" y="0"/>
            <a:chExt cx="2307590" cy="3411220"/>
          </a:xfrm>
        </p:grpSpPr>
        <p:sp>
          <p:nvSpPr>
            <p:cNvPr name="Freeform 9" id="9"/>
            <p:cNvSpPr/>
            <p:nvPr/>
          </p:nvSpPr>
          <p:spPr>
            <a:xfrm flipH="false" flipV="false" rot="0">
              <a:off x="0" y="0"/>
              <a:ext cx="2307590" cy="3412490"/>
            </a:xfrm>
            <a:custGeom>
              <a:avLst/>
              <a:gdLst/>
              <a:ahLst/>
              <a:cxnLst/>
              <a:rect r="r" b="b" t="t" l="l"/>
              <a:pathLst>
                <a:path h="3412490" w="2307590">
                  <a:moveTo>
                    <a:pt x="2307590" y="2264410"/>
                  </a:moveTo>
                  <a:lnTo>
                    <a:pt x="2307590" y="0"/>
                  </a:lnTo>
                  <a:lnTo>
                    <a:pt x="1521460" y="0"/>
                  </a:lnTo>
                  <a:lnTo>
                    <a:pt x="1521460" y="2244090"/>
                  </a:lnTo>
                  <a:cubicBezTo>
                    <a:pt x="1521460" y="2397760"/>
                    <a:pt x="1488440" y="2512060"/>
                    <a:pt x="1423670" y="2585720"/>
                  </a:cubicBezTo>
                  <a:cubicBezTo>
                    <a:pt x="1360170" y="2656840"/>
                    <a:pt x="1271270" y="2689860"/>
                    <a:pt x="1150620" y="2689860"/>
                  </a:cubicBezTo>
                  <a:cubicBezTo>
                    <a:pt x="1029970" y="2689860"/>
                    <a:pt x="942340" y="2655570"/>
                    <a:pt x="880110" y="2585720"/>
                  </a:cubicBezTo>
                  <a:cubicBezTo>
                    <a:pt x="815340" y="2512060"/>
                    <a:pt x="783590" y="2397760"/>
                    <a:pt x="783590" y="2244090"/>
                  </a:cubicBezTo>
                  <a:lnTo>
                    <a:pt x="783590" y="0"/>
                  </a:lnTo>
                  <a:lnTo>
                    <a:pt x="0" y="0"/>
                  </a:lnTo>
                  <a:lnTo>
                    <a:pt x="0" y="2264410"/>
                  </a:lnTo>
                  <a:cubicBezTo>
                    <a:pt x="0" y="2446020"/>
                    <a:pt x="26670" y="2609850"/>
                    <a:pt x="78740" y="2750820"/>
                  </a:cubicBezTo>
                  <a:cubicBezTo>
                    <a:pt x="132080" y="2895600"/>
                    <a:pt x="209550" y="3017520"/>
                    <a:pt x="311150" y="3116580"/>
                  </a:cubicBezTo>
                  <a:cubicBezTo>
                    <a:pt x="411480" y="3214370"/>
                    <a:pt x="534670" y="3289300"/>
                    <a:pt x="678180" y="3338830"/>
                  </a:cubicBezTo>
                  <a:cubicBezTo>
                    <a:pt x="817880" y="3387090"/>
                    <a:pt x="976630" y="3412490"/>
                    <a:pt x="1151890" y="3412490"/>
                  </a:cubicBezTo>
                  <a:cubicBezTo>
                    <a:pt x="1325880" y="3412490"/>
                    <a:pt x="1485900" y="3388360"/>
                    <a:pt x="1625600" y="3340100"/>
                  </a:cubicBezTo>
                  <a:cubicBezTo>
                    <a:pt x="1769110" y="3290570"/>
                    <a:pt x="1893570" y="3215640"/>
                    <a:pt x="1995170" y="3117850"/>
                  </a:cubicBezTo>
                  <a:cubicBezTo>
                    <a:pt x="2096770" y="3020060"/>
                    <a:pt x="2175510" y="2896870"/>
                    <a:pt x="2228850" y="2753360"/>
                  </a:cubicBezTo>
                  <a:cubicBezTo>
                    <a:pt x="2280920" y="2609850"/>
                    <a:pt x="2307590" y="2446020"/>
                    <a:pt x="2307590" y="2264410"/>
                  </a:cubicBezTo>
                  <a:close/>
                </a:path>
              </a:pathLst>
            </a:custGeom>
            <a:blipFill>
              <a:blip r:embed="rId6"/>
              <a:stretch>
                <a:fillRect l="0" t="-55062" r="0" b="-55062"/>
              </a:stretch>
            </a:blipFill>
          </p:spPr>
        </p:sp>
      </p:grpSp>
      <p:grpSp>
        <p:nvGrpSpPr>
          <p:cNvPr name="Group 10" id="10"/>
          <p:cNvGrpSpPr/>
          <p:nvPr/>
        </p:nvGrpSpPr>
        <p:grpSpPr>
          <a:xfrm rot="0">
            <a:off x="7142595" y="6132908"/>
            <a:ext cx="1819884" cy="2670175"/>
            <a:chOff x="0" y="0"/>
            <a:chExt cx="2286000" cy="3354070"/>
          </a:xfrm>
        </p:grpSpPr>
        <p:sp>
          <p:nvSpPr>
            <p:cNvPr name="Freeform 11" id="11"/>
            <p:cNvSpPr/>
            <p:nvPr/>
          </p:nvSpPr>
          <p:spPr>
            <a:xfrm flipH="false" flipV="false" rot="0">
              <a:off x="-2540" y="-1270"/>
              <a:ext cx="2288540" cy="3355340"/>
            </a:xfrm>
            <a:custGeom>
              <a:avLst/>
              <a:gdLst/>
              <a:ahLst/>
              <a:cxnLst/>
              <a:rect r="r" b="b" t="t" l="l"/>
              <a:pathLst>
                <a:path h="3355340" w="2288540">
                  <a:moveTo>
                    <a:pt x="2540" y="2540"/>
                  </a:moveTo>
                  <a:lnTo>
                    <a:pt x="2540" y="739140"/>
                  </a:lnTo>
                  <a:lnTo>
                    <a:pt x="751840" y="739140"/>
                  </a:lnTo>
                  <a:lnTo>
                    <a:pt x="751840" y="3355340"/>
                  </a:lnTo>
                  <a:lnTo>
                    <a:pt x="1539240" y="3355340"/>
                  </a:lnTo>
                  <a:lnTo>
                    <a:pt x="1539240" y="739140"/>
                  </a:lnTo>
                  <a:lnTo>
                    <a:pt x="2288540" y="739140"/>
                  </a:lnTo>
                  <a:lnTo>
                    <a:pt x="2288540" y="2540"/>
                  </a:lnTo>
                  <a:cubicBezTo>
                    <a:pt x="2288540" y="2540"/>
                    <a:pt x="0" y="0"/>
                    <a:pt x="2540" y="2540"/>
                  </a:cubicBezTo>
                  <a:close/>
                </a:path>
              </a:pathLst>
            </a:custGeom>
            <a:blipFill>
              <a:blip r:embed="rId6"/>
              <a:stretch>
                <a:fillRect l="0" t="-111793" r="0" b="0"/>
              </a:stretch>
            </a:blipFill>
          </p:spPr>
        </p:sp>
      </p:grpSp>
      <p:grpSp>
        <p:nvGrpSpPr>
          <p:cNvPr name="Group 12" id="12"/>
          <p:cNvGrpSpPr/>
          <p:nvPr/>
        </p:nvGrpSpPr>
        <p:grpSpPr>
          <a:xfrm rot="0">
            <a:off x="9333954" y="6132908"/>
            <a:ext cx="1806295" cy="2670175"/>
            <a:chOff x="0" y="0"/>
            <a:chExt cx="2307590" cy="3411220"/>
          </a:xfrm>
        </p:grpSpPr>
        <p:sp>
          <p:nvSpPr>
            <p:cNvPr name="Freeform 13" id="13"/>
            <p:cNvSpPr/>
            <p:nvPr/>
          </p:nvSpPr>
          <p:spPr>
            <a:xfrm flipH="false" flipV="false" rot="0">
              <a:off x="0" y="0"/>
              <a:ext cx="2307590" cy="3412490"/>
            </a:xfrm>
            <a:custGeom>
              <a:avLst/>
              <a:gdLst/>
              <a:ahLst/>
              <a:cxnLst/>
              <a:rect r="r" b="b" t="t" l="l"/>
              <a:pathLst>
                <a:path h="3412490" w="2307590">
                  <a:moveTo>
                    <a:pt x="2307590" y="2264410"/>
                  </a:moveTo>
                  <a:lnTo>
                    <a:pt x="2307590" y="0"/>
                  </a:lnTo>
                  <a:lnTo>
                    <a:pt x="1521460" y="0"/>
                  </a:lnTo>
                  <a:lnTo>
                    <a:pt x="1521460" y="2244090"/>
                  </a:lnTo>
                  <a:cubicBezTo>
                    <a:pt x="1521460" y="2397760"/>
                    <a:pt x="1488440" y="2512060"/>
                    <a:pt x="1423670" y="2585720"/>
                  </a:cubicBezTo>
                  <a:cubicBezTo>
                    <a:pt x="1360170" y="2656840"/>
                    <a:pt x="1271270" y="2689860"/>
                    <a:pt x="1150620" y="2689860"/>
                  </a:cubicBezTo>
                  <a:cubicBezTo>
                    <a:pt x="1029970" y="2689860"/>
                    <a:pt x="942340" y="2655570"/>
                    <a:pt x="880110" y="2585720"/>
                  </a:cubicBezTo>
                  <a:cubicBezTo>
                    <a:pt x="815340" y="2512060"/>
                    <a:pt x="783590" y="2397760"/>
                    <a:pt x="783590" y="2244090"/>
                  </a:cubicBezTo>
                  <a:lnTo>
                    <a:pt x="783590" y="0"/>
                  </a:lnTo>
                  <a:lnTo>
                    <a:pt x="0" y="0"/>
                  </a:lnTo>
                  <a:lnTo>
                    <a:pt x="0" y="2264410"/>
                  </a:lnTo>
                  <a:cubicBezTo>
                    <a:pt x="0" y="2446020"/>
                    <a:pt x="26670" y="2609850"/>
                    <a:pt x="78740" y="2750820"/>
                  </a:cubicBezTo>
                  <a:cubicBezTo>
                    <a:pt x="132080" y="2895600"/>
                    <a:pt x="209550" y="3017520"/>
                    <a:pt x="311150" y="3116580"/>
                  </a:cubicBezTo>
                  <a:cubicBezTo>
                    <a:pt x="411480" y="3214370"/>
                    <a:pt x="534670" y="3289300"/>
                    <a:pt x="678180" y="3338830"/>
                  </a:cubicBezTo>
                  <a:cubicBezTo>
                    <a:pt x="817880" y="3387090"/>
                    <a:pt x="976630" y="3412490"/>
                    <a:pt x="1151890" y="3412490"/>
                  </a:cubicBezTo>
                  <a:cubicBezTo>
                    <a:pt x="1325880" y="3412490"/>
                    <a:pt x="1485900" y="3388360"/>
                    <a:pt x="1625600" y="3340100"/>
                  </a:cubicBezTo>
                  <a:cubicBezTo>
                    <a:pt x="1769110" y="3290570"/>
                    <a:pt x="1893570" y="3215640"/>
                    <a:pt x="1995170" y="3117850"/>
                  </a:cubicBezTo>
                  <a:cubicBezTo>
                    <a:pt x="2096770" y="3020060"/>
                    <a:pt x="2175510" y="2896870"/>
                    <a:pt x="2228850" y="2753360"/>
                  </a:cubicBezTo>
                  <a:cubicBezTo>
                    <a:pt x="2280920" y="2609850"/>
                    <a:pt x="2307590" y="2446020"/>
                    <a:pt x="2307590" y="2264410"/>
                  </a:cubicBezTo>
                  <a:close/>
                </a:path>
              </a:pathLst>
            </a:custGeom>
            <a:blipFill>
              <a:blip r:embed="rId6"/>
              <a:stretch>
                <a:fillRect l="0" t="0" r="0" b="-109409"/>
              </a:stretch>
            </a:blipFill>
          </p:spPr>
        </p:sp>
      </p:grpSp>
      <p:grpSp>
        <p:nvGrpSpPr>
          <p:cNvPr name="Group 14" id="14"/>
          <p:cNvGrpSpPr/>
          <p:nvPr/>
        </p:nvGrpSpPr>
        <p:grpSpPr>
          <a:xfrm rot="0">
            <a:off x="11511724" y="6132908"/>
            <a:ext cx="2030424" cy="2670175"/>
            <a:chOff x="0" y="0"/>
            <a:chExt cx="2551430" cy="3355340"/>
          </a:xfrm>
        </p:grpSpPr>
        <p:sp>
          <p:nvSpPr>
            <p:cNvPr name="Freeform 15" id="15"/>
            <p:cNvSpPr/>
            <p:nvPr/>
          </p:nvSpPr>
          <p:spPr>
            <a:xfrm flipH="false" flipV="false" rot="0">
              <a:off x="0" y="0"/>
              <a:ext cx="2550160" cy="3355340"/>
            </a:xfrm>
            <a:custGeom>
              <a:avLst/>
              <a:gdLst/>
              <a:ahLst/>
              <a:cxnLst/>
              <a:rect r="r" b="b" t="t" l="l"/>
              <a:pathLst>
                <a:path h="3355340" w="2550160">
                  <a:moveTo>
                    <a:pt x="783590" y="2045970"/>
                  </a:moveTo>
                  <a:lnTo>
                    <a:pt x="1191260" y="2045970"/>
                  </a:lnTo>
                  <a:lnTo>
                    <a:pt x="1697990" y="3355340"/>
                  </a:lnTo>
                  <a:lnTo>
                    <a:pt x="2550160" y="3355340"/>
                  </a:lnTo>
                  <a:lnTo>
                    <a:pt x="1940560" y="1864360"/>
                  </a:lnTo>
                  <a:cubicBezTo>
                    <a:pt x="1992630" y="1836420"/>
                    <a:pt x="2040890" y="1802130"/>
                    <a:pt x="2085340" y="1765300"/>
                  </a:cubicBezTo>
                  <a:cubicBezTo>
                    <a:pt x="2156460" y="1705610"/>
                    <a:pt x="2217420" y="1635760"/>
                    <a:pt x="2266950" y="1559560"/>
                  </a:cubicBezTo>
                  <a:cubicBezTo>
                    <a:pt x="2316480" y="1482090"/>
                    <a:pt x="2354580" y="1395730"/>
                    <a:pt x="2381250" y="1303020"/>
                  </a:cubicBezTo>
                  <a:cubicBezTo>
                    <a:pt x="2407920" y="1210310"/>
                    <a:pt x="2420620" y="1109980"/>
                    <a:pt x="2420620" y="1004570"/>
                  </a:cubicBezTo>
                  <a:cubicBezTo>
                    <a:pt x="2420620" y="863600"/>
                    <a:pt x="2399030" y="730250"/>
                    <a:pt x="2354580" y="609600"/>
                  </a:cubicBezTo>
                  <a:cubicBezTo>
                    <a:pt x="2310130" y="486410"/>
                    <a:pt x="2241550" y="377190"/>
                    <a:pt x="2153920" y="287020"/>
                  </a:cubicBezTo>
                  <a:cubicBezTo>
                    <a:pt x="2065020" y="196850"/>
                    <a:pt x="1954530" y="125730"/>
                    <a:pt x="1823720" y="74930"/>
                  </a:cubicBezTo>
                  <a:cubicBezTo>
                    <a:pt x="1696720" y="25400"/>
                    <a:pt x="1548130" y="0"/>
                    <a:pt x="1383030" y="0"/>
                  </a:cubicBezTo>
                  <a:lnTo>
                    <a:pt x="0" y="0"/>
                  </a:lnTo>
                  <a:lnTo>
                    <a:pt x="0" y="3355340"/>
                  </a:lnTo>
                  <a:lnTo>
                    <a:pt x="783590" y="3355340"/>
                  </a:lnTo>
                  <a:lnTo>
                    <a:pt x="783590" y="2045970"/>
                  </a:lnTo>
                  <a:close/>
                  <a:moveTo>
                    <a:pt x="783590" y="739140"/>
                  </a:moveTo>
                  <a:lnTo>
                    <a:pt x="1323340" y="739140"/>
                  </a:lnTo>
                  <a:cubicBezTo>
                    <a:pt x="1422400" y="739140"/>
                    <a:pt x="1492250" y="760730"/>
                    <a:pt x="1530350" y="803910"/>
                  </a:cubicBezTo>
                  <a:cubicBezTo>
                    <a:pt x="1572260" y="850900"/>
                    <a:pt x="1592580" y="916940"/>
                    <a:pt x="1592580" y="1004570"/>
                  </a:cubicBezTo>
                  <a:cubicBezTo>
                    <a:pt x="1592580" y="1108710"/>
                    <a:pt x="1569720" y="1187450"/>
                    <a:pt x="1524000" y="1240790"/>
                  </a:cubicBezTo>
                  <a:cubicBezTo>
                    <a:pt x="1482090" y="1289050"/>
                    <a:pt x="1407160" y="1314450"/>
                    <a:pt x="1301750" y="1314450"/>
                  </a:cubicBezTo>
                  <a:lnTo>
                    <a:pt x="783590" y="1314450"/>
                  </a:lnTo>
                  <a:lnTo>
                    <a:pt x="783590" y="739140"/>
                  </a:lnTo>
                  <a:close/>
                </a:path>
              </a:pathLst>
            </a:custGeom>
            <a:blipFill>
              <a:blip r:embed="rId6"/>
              <a:stretch>
                <a:fillRect l="0" t="-80123" r="0" b="-56044"/>
              </a:stretch>
            </a:blipFill>
          </p:spPr>
        </p:sp>
      </p:grpSp>
      <p:grpSp>
        <p:nvGrpSpPr>
          <p:cNvPr name="Group 16" id="16"/>
          <p:cNvGrpSpPr/>
          <p:nvPr/>
        </p:nvGrpSpPr>
        <p:grpSpPr>
          <a:xfrm rot="0">
            <a:off x="13913624" y="6132908"/>
            <a:ext cx="2114622" cy="2670175"/>
            <a:chOff x="0" y="0"/>
            <a:chExt cx="2745740" cy="3467100"/>
          </a:xfrm>
        </p:grpSpPr>
        <p:sp>
          <p:nvSpPr>
            <p:cNvPr name="Freeform 17" id="17"/>
            <p:cNvSpPr/>
            <p:nvPr/>
          </p:nvSpPr>
          <p:spPr>
            <a:xfrm flipH="false" flipV="false" rot="0">
              <a:off x="0" y="0"/>
              <a:ext cx="2745740" cy="3468370"/>
            </a:xfrm>
            <a:custGeom>
              <a:avLst/>
              <a:gdLst/>
              <a:ahLst/>
              <a:cxnLst/>
              <a:rect r="r" b="b" t="t" l="l"/>
              <a:pathLst>
                <a:path h="3468370" w="2745740">
                  <a:moveTo>
                    <a:pt x="2654300" y="982980"/>
                  </a:moveTo>
                  <a:cubicBezTo>
                    <a:pt x="2593340" y="765810"/>
                    <a:pt x="2501900" y="581660"/>
                    <a:pt x="2383790" y="436880"/>
                  </a:cubicBezTo>
                  <a:cubicBezTo>
                    <a:pt x="2264410" y="289560"/>
                    <a:pt x="2115820" y="177800"/>
                    <a:pt x="1943100" y="105410"/>
                  </a:cubicBezTo>
                  <a:cubicBezTo>
                    <a:pt x="1774190" y="35560"/>
                    <a:pt x="1581150" y="0"/>
                    <a:pt x="1371600" y="0"/>
                  </a:cubicBezTo>
                  <a:cubicBezTo>
                    <a:pt x="1162050" y="0"/>
                    <a:pt x="970280" y="35560"/>
                    <a:pt x="801370" y="106680"/>
                  </a:cubicBezTo>
                  <a:cubicBezTo>
                    <a:pt x="629920" y="179070"/>
                    <a:pt x="481330" y="290830"/>
                    <a:pt x="361950" y="436880"/>
                  </a:cubicBezTo>
                  <a:cubicBezTo>
                    <a:pt x="243840" y="582930"/>
                    <a:pt x="152400" y="765810"/>
                    <a:pt x="90170" y="982980"/>
                  </a:cubicBezTo>
                  <a:cubicBezTo>
                    <a:pt x="30480" y="1196340"/>
                    <a:pt x="0" y="1449070"/>
                    <a:pt x="0" y="1734820"/>
                  </a:cubicBezTo>
                  <a:cubicBezTo>
                    <a:pt x="0" y="2020570"/>
                    <a:pt x="30480" y="2273300"/>
                    <a:pt x="91440" y="2485390"/>
                  </a:cubicBezTo>
                  <a:cubicBezTo>
                    <a:pt x="152400" y="2702560"/>
                    <a:pt x="243840" y="2885440"/>
                    <a:pt x="361950" y="3030220"/>
                  </a:cubicBezTo>
                  <a:cubicBezTo>
                    <a:pt x="481330" y="3177540"/>
                    <a:pt x="629920" y="3289300"/>
                    <a:pt x="801370" y="3361690"/>
                  </a:cubicBezTo>
                  <a:cubicBezTo>
                    <a:pt x="970280" y="3432810"/>
                    <a:pt x="1162050" y="3468370"/>
                    <a:pt x="1371600" y="3468370"/>
                  </a:cubicBezTo>
                  <a:cubicBezTo>
                    <a:pt x="1581150" y="3468370"/>
                    <a:pt x="1774190" y="3432810"/>
                    <a:pt x="1943100" y="3361690"/>
                  </a:cubicBezTo>
                  <a:cubicBezTo>
                    <a:pt x="2115820" y="3289300"/>
                    <a:pt x="2264410" y="3178810"/>
                    <a:pt x="2383790" y="3030220"/>
                  </a:cubicBezTo>
                  <a:cubicBezTo>
                    <a:pt x="2501900" y="2885440"/>
                    <a:pt x="2592070" y="2702560"/>
                    <a:pt x="2654300" y="2485390"/>
                  </a:cubicBezTo>
                  <a:cubicBezTo>
                    <a:pt x="2713990" y="2273300"/>
                    <a:pt x="2745740" y="2020570"/>
                    <a:pt x="2745740" y="1734820"/>
                  </a:cubicBezTo>
                  <a:cubicBezTo>
                    <a:pt x="2745740" y="1449070"/>
                    <a:pt x="2715260" y="1196340"/>
                    <a:pt x="2654300" y="982980"/>
                  </a:cubicBezTo>
                  <a:close/>
                  <a:moveTo>
                    <a:pt x="1371600" y="2745740"/>
                  </a:moveTo>
                  <a:cubicBezTo>
                    <a:pt x="1277620" y="2745740"/>
                    <a:pt x="1195070" y="2726690"/>
                    <a:pt x="1126490" y="2689860"/>
                  </a:cubicBezTo>
                  <a:cubicBezTo>
                    <a:pt x="1056640" y="2651760"/>
                    <a:pt x="999490" y="2598420"/>
                    <a:pt x="952500" y="2527300"/>
                  </a:cubicBezTo>
                  <a:cubicBezTo>
                    <a:pt x="902970" y="2452370"/>
                    <a:pt x="866140" y="2357120"/>
                    <a:pt x="840740" y="2246630"/>
                  </a:cubicBezTo>
                  <a:cubicBezTo>
                    <a:pt x="814070" y="2131060"/>
                    <a:pt x="801370" y="1996440"/>
                    <a:pt x="801370" y="1849120"/>
                  </a:cubicBezTo>
                  <a:lnTo>
                    <a:pt x="801370" y="1619250"/>
                  </a:lnTo>
                  <a:cubicBezTo>
                    <a:pt x="801370" y="1471930"/>
                    <a:pt x="814070" y="1337310"/>
                    <a:pt x="840740" y="1221740"/>
                  </a:cubicBezTo>
                  <a:cubicBezTo>
                    <a:pt x="866140" y="1109980"/>
                    <a:pt x="902970" y="1016000"/>
                    <a:pt x="952500" y="941070"/>
                  </a:cubicBezTo>
                  <a:cubicBezTo>
                    <a:pt x="999490" y="868680"/>
                    <a:pt x="1056640" y="815340"/>
                    <a:pt x="1126490" y="778510"/>
                  </a:cubicBezTo>
                  <a:cubicBezTo>
                    <a:pt x="1195070" y="741680"/>
                    <a:pt x="1277620" y="722630"/>
                    <a:pt x="1371600" y="722630"/>
                  </a:cubicBezTo>
                  <a:cubicBezTo>
                    <a:pt x="1465580" y="722630"/>
                    <a:pt x="1548130" y="741680"/>
                    <a:pt x="1616710" y="778510"/>
                  </a:cubicBezTo>
                  <a:cubicBezTo>
                    <a:pt x="1686560" y="816610"/>
                    <a:pt x="1743710" y="869950"/>
                    <a:pt x="1791970" y="942340"/>
                  </a:cubicBezTo>
                  <a:cubicBezTo>
                    <a:pt x="1841500" y="1016000"/>
                    <a:pt x="1879600" y="1109980"/>
                    <a:pt x="1905000" y="1221740"/>
                  </a:cubicBezTo>
                  <a:cubicBezTo>
                    <a:pt x="1931670" y="1337310"/>
                    <a:pt x="1944370" y="1471930"/>
                    <a:pt x="1944370" y="1619250"/>
                  </a:cubicBezTo>
                  <a:lnTo>
                    <a:pt x="1944370" y="1849120"/>
                  </a:lnTo>
                  <a:cubicBezTo>
                    <a:pt x="1944370" y="1996440"/>
                    <a:pt x="1931670" y="2131060"/>
                    <a:pt x="1905000" y="2246630"/>
                  </a:cubicBezTo>
                  <a:cubicBezTo>
                    <a:pt x="1879600" y="2357120"/>
                    <a:pt x="1841500" y="2452370"/>
                    <a:pt x="1791970" y="2527300"/>
                  </a:cubicBezTo>
                  <a:cubicBezTo>
                    <a:pt x="1744980" y="2599690"/>
                    <a:pt x="1687830" y="2653030"/>
                    <a:pt x="1616710" y="2691130"/>
                  </a:cubicBezTo>
                  <a:cubicBezTo>
                    <a:pt x="1548130" y="2727960"/>
                    <a:pt x="1465580" y="2745740"/>
                    <a:pt x="1371600" y="2745740"/>
                  </a:cubicBezTo>
                  <a:close/>
                </a:path>
              </a:pathLst>
            </a:custGeom>
            <a:blipFill>
              <a:blip r:embed="rId6"/>
              <a:stretch>
                <a:fillRect l="0" t="-145993" r="0" b="0"/>
              </a:stretch>
            </a:blipFill>
          </p:spPr>
        </p:sp>
      </p:grpSp>
      <p:sp>
        <p:nvSpPr>
          <p:cNvPr name="TextBox 18" id="18"/>
          <p:cNvSpPr txBox="true"/>
          <p:nvPr/>
        </p:nvSpPr>
        <p:spPr>
          <a:xfrm rot="0">
            <a:off x="3795568" y="1135233"/>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TRABAJOS FUTUROS</a:t>
            </a:r>
          </a:p>
        </p:txBody>
      </p:sp>
      <p:sp>
        <p:nvSpPr>
          <p:cNvPr name="TextBox 19" id="19"/>
          <p:cNvSpPr txBox="true"/>
          <p:nvPr/>
        </p:nvSpPr>
        <p:spPr>
          <a:xfrm rot="0">
            <a:off x="3078807" y="2280480"/>
            <a:ext cx="12130385" cy="3242945"/>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000000"/>
                </a:solidFill>
                <a:latin typeface="Open Sans"/>
                <a:ea typeface="Open Sans"/>
                <a:cs typeface="Open Sans"/>
                <a:sym typeface="Open Sans"/>
              </a:rPr>
              <a:t>Integración con otros programas y sistemas operativos.</a:t>
            </a:r>
          </a:p>
          <a:p>
            <a:pPr algn="just" marL="647702" indent="-323851" lvl="1">
              <a:lnSpc>
                <a:spcPts val="4200"/>
              </a:lnSpc>
              <a:buFont typeface="Arial"/>
              <a:buChar char="•"/>
            </a:pPr>
            <a:r>
              <a:rPr lang="en-US" sz="3000">
                <a:solidFill>
                  <a:srgbClr val="000000"/>
                </a:solidFill>
                <a:latin typeface="Open Sans"/>
                <a:ea typeface="Open Sans"/>
                <a:cs typeface="Open Sans"/>
                <a:sym typeface="Open Sans"/>
              </a:rPr>
              <a:t>Mejor</a:t>
            </a:r>
            <a:r>
              <a:rPr lang="en-US" sz="3000">
                <a:solidFill>
                  <a:srgbClr val="000000"/>
                </a:solidFill>
                <a:latin typeface="Open Sans"/>
                <a:ea typeface="Open Sans"/>
                <a:cs typeface="Open Sans"/>
                <a:sym typeface="Open Sans"/>
              </a:rPr>
              <a:t>a de la predicción de palabras con aprendizaje automático.</a:t>
            </a:r>
          </a:p>
          <a:p>
            <a:pPr algn="just" marL="647702" indent="-323851" lvl="1">
              <a:lnSpc>
                <a:spcPts val="4200"/>
              </a:lnSpc>
              <a:buFont typeface="Arial"/>
              <a:buChar char="•"/>
            </a:pPr>
            <a:r>
              <a:rPr lang="en-US" sz="3000">
                <a:solidFill>
                  <a:srgbClr val="000000"/>
                </a:solidFill>
                <a:latin typeface="Open Sans"/>
                <a:ea typeface="Open Sans"/>
                <a:cs typeface="Open Sans"/>
                <a:sym typeface="Open Sans"/>
              </a:rPr>
              <a:t>Incorporación de una base de datos interactiva de LSC.</a:t>
            </a:r>
          </a:p>
          <a:p>
            <a:pPr algn="just" marL="647702" indent="-323851" lvl="1">
              <a:lnSpc>
                <a:spcPts val="4200"/>
              </a:lnSpc>
              <a:buFont typeface="Arial"/>
              <a:buChar char="•"/>
            </a:pPr>
            <a:r>
              <a:rPr lang="en-US" sz="3000">
                <a:solidFill>
                  <a:srgbClr val="000000"/>
                </a:solidFill>
                <a:latin typeface="Open Sans"/>
                <a:ea typeface="Open Sans"/>
                <a:cs typeface="Open Sans"/>
                <a:sym typeface="Open Sans"/>
              </a:rPr>
              <a:t>Migración a plataformas móviles.</a:t>
            </a:r>
          </a:p>
          <a:p>
            <a:pPr algn="just" marL="647702" indent="-323851" lvl="1">
              <a:lnSpc>
                <a:spcPts val="4200"/>
              </a:lnSpc>
              <a:buFont typeface="Arial"/>
              <a:buChar char="•"/>
            </a:pPr>
            <a:r>
              <a:rPr lang="en-US" sz="3000">
                <a:solidFill>
                  <a:srgbClr val="000000"/>
                </a:solidFill>
                <a:latin typeface="Open Sans"/>
                <a:ea typeface="Open Sans"/>
                <a:cs typeface="Open Sans"/>
                <a:sym typeface="Open Sans"/>
              </a:rPr>
              <a:t>Uso de animaciones y modelos 3D para representar gestos.</a:t>
            </a:r>
          </a:p>
          <a:p>
            <a:pPr algn="ct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6188716" y="1247208"/>
            <a:ext cx="5910567"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LISTA ABREVIATURAS</a:t>
            </a:r>
          </a:p>
        </p:txBody>
      </p:sp>
      <p:sp>
        <p:nvSpPr>
          <p:cNvPr name="Freeform 4" id="4"/>
          <p:cNvSpPr/>
          <p:nvPr/>
        </p:nvSpPr>
        <p:spPr>
          <a:xfrm flipH="false" flipV="false" rot="-5399999">
            <a:off x="15767638" y="5331332"/>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989078">
            <a:off x="-2019309" y="-405863"/>
            <a:ext cx="5327195" cy="4339243"/>
          </a:xfrm>
          <a:custGeom>
            <a:avLst/>
            <a:gdLst/>
            <a:ahLst/>
            <a:cxnLst/>
            <a:rect r="r" b="b" t="t" l="l"/>
            <a:pathLst>
              <a:path h="4339243" w="5327195">
                <a:moveTo>
                  <a:pt x="0" y="0"/>
                </a:moveTo>
                <a:lnTo>
                  <a:pt x="5327195" y="0"/>
                </a:lnTo>
                <a:lnTo>
                  <a:pt x="5327195" y="4339243"/>
                </a:lnTo>
                <a:lnTo>
                  <a:pt x="0" y="4339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73766" y="8594655"/>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7" id="7"/>
          <p:cNvSpPr txBox="true"/>
          <p:nvPr/>
        </p:nvSpPr>
        <p:spPr>
          <a:xfrm rot="0">
            <a:off x="2580171" y="2961299"/>
            <a:ext cx="14413557" cy="4780915"/>
          </a:xfrm>
          <a:prstGeom prst="rect">
            <a:avLst/>
          </a:prstGeom>
        </p:spPr>
        <p:txBody>
          <a:bodyPr anchor="t" rtlCol="false" tIns="0" lIns="0" bIns="0" rIns="0">
            <a:spAutoFit/>
          </a:bodyPr>
          <a:lstStyle/>
          <a:p>
            <a:pPr algn="l">
              <a:lnSpc>
                <a:spcPts val="4759"/>
              </a:lnSpc>
            </a:pPr>
            <a:r>
              <a:rPr lang="en-US" sz="3399" b="true">
                <a:solidFill>
                  <a:srgbClr val="000000"/>
                </a:solidFill>
                <a:latin typeface="Open Sans Bold"/>
                <a:ea typeface="Open Sans Bold"/>
                <a:cs typeface="Open Sans Bold"/>
                <a:sym typeface="Open Sans Bold"/>
              </a:rPr>
              <a:t>LSC </a:t>
            </a:r>
            <a:r>
              <a:rPr lang="en-US" sz="3399">
                <a:solidFill>
                  <a:srgbClr val="000000"/>
                </a:solidFill>
                <a:latin typeface="Open Sans"/>
                <a:ea typeface="Open Sans"/>
                <a:cs typeface="Open Sans"/>
                <a:sym typeface="Open Sans"/>
              </a:rPr>
              <a:t>                 Lenguaje de Señas Colombiano </a:t>
            </a:r>
          </a:p>
          <a:p>
            <a:pPr algn="l">
              <a:lnSpc>
                <a:spcPts val="4759"/>
              </a:lnSpc>
            </a:pPr>
            <a:r>
              <a:rPr lang="en-US" sz="3399" b="true">
                <a:solidFill>
                  <a:srgbClr val="000000"/>
                </a:solidFill>
                <a:latin typeface="Open Sans Bold"/>
                <a:ea typeface="Open Sans Bold"/>
                <a:cs typeface="Open Sans Bold"/>
                <a:sym typeface="Open Sans Bold"/>
              </a:rPr>
              <a:t>LSA  </a:t>
            </a:r>
            <a:r>
              <a:rPr lang="en-US" sz="3399">
                <a:solidFill>
                  <a:srgbClr val="000000"/>
                </a:solidFill>
                <a:latin typeface="Open Sans"/>
                <a:ea typeface="Open Sans"/>
                <a:cs typeface="Open Sans"/>
                <a:sym typeface="Open Sans"/>
              </a:rPr>
              <a:t>                Lenguaje de Señas Americano</a:t>
            </a:r>
          </a:p>
          <a:p>
            <a:pPr algn="l">
              <a:lnSpc>
                <a:spcPts val="4759"/>
              </a:lnSpc>
            </a:pPr>
            <a:r>
              <a:rPr lang="en-US" sz="3399" b="true">
                <a:solidFill>
                  <a:srgbClr val="000000"/>
                </a:solidFill>
                <a:latin typeface="Open Sans Bold"/>
                <a:ea typeface="Open Sans Bold"/>
                <a:cs typeface="Open Sans Bold"/>
                <a:sym typeface="Open Sans Bold"/>
              </a:rPr>
              <a:t>OMS</a:t>
            </a:r>
            <a:r>
              <a:rPr lang="en-US" sz="3399">
                <a:solidFill>
                  <a:srgbClr val="000000"/>
                </a:solidFill>
                <a:latin typeface="Open Sans"/>
                <a:ea typeface="Open Sans"/>
                <a:cs typeface="Open Sans"/>
                <a:sym typeface="Open Sans"/>
              </a:rPr>
              <a:t>                Organización Mundial de la Salud</a:t>
            </a:r>
          </a:p>
          <a:p>
            <a:pPr algn="l">
              <a:lnSpc>
                <a:spcPts val="4759"/>
              </a:lnSpc>
            </a:pPr>
            <a:r>
              <a:rPr lang="en-US" sz="3399" b="true">
                <a:solidFill>
                  <a:srgbClr val="000000"/>
                </a:solidFill>
                <a:latin typeface="Open Sans Bold"/>
                <a:ea typeface="Open Sans Bold"/>
                <a:cs typeface="Open Sans Bold"/>
                <a:sym typeface="Open Sans Bold"/>
              </a:rPr>
              <a:t>INSOR</a:t>
            </a:r>
            <a:r>
              <a:rPr lang="en-US" sz="3399">
                <a:solidFill>
                  <a:srgbClr val="000000"/>
                </a:solidFill>
                <a:latin typeface="Open Sans"/>
                <a:ea typeface="Open Sans"/>
                <a:cs typeface="Open Sans"/>
                <a:sym typeface="Open Sans"/>
              </a:rPr>
              <a:t>             Instituto Nacional para Sordos</a:t>
            </a:r>
          </a:p>
          <a:p>
            <a:pPr algn="l">
              <a:lnSpc>
                <a:spcPts val="4759"/>
              </a:lnSpc>
            </a:pPr>
            <a:r>
              <a:rPr lang="en-US" sz="3399" b="true">
                <a:solidFill>
                  <a:srgbClr val="000000"/>
                </a:solidFill>
                <a:latin typeface="Open Sans Bold"/>
                <a:ea typeface="Open Sans Bold"/>
                <a:cs typeface="Open Sans Bold"/>
                <a:sym typeface="Open Sans Bold"/>
              </a:rPr>
              <a:t>FENASCOL     </a:t>
            </a:r>
            <a:r>
              <a:rPr lang="en-US" sz="3399">
                <a:solidFill>
                  <a:srgbClr val="000000"/>
                </a:solidFill>
                <a:latin typeface="Open Sans"/>
                <a:ea typeface="Open Sans"/>
                <a:cs typeface="Open Sans"/>
                <a:sym typeface="Open Sans"/>
              </a:rPr>
              <a:t>Federación Nacional de Sordos de Colombia </a:t>
            </a:r>
          </a:p>
          <a:p>
            <a:pPr algn="l">
              <a:lnSpc>
                <a:spcPts val="4759"/>
              </a:lnSpc>
            </a:pPr>
            <a:r>
              <a:rPr lang="en-US" sz="3399" b="true">
                <a:solidFill>
                  <a:srgbClr val="000000"/>
                </a:solidFill>
                <a:latin typeface="Open Sans Bold"/>
                <a:ea typeface="Open Sans Bold"/>
                <a:cs typeface="Open Sans Bold"/>
                <a:sym typeface="Open Sans Bold"/>
              </a:rPr>
              <a:t>CAA </a:t>
            </a:r>
            <a:r>
              <a:rPr lang="en-US" sz="3399">
                <a:solidFill>
                  <a:srgbClr val="000000"/>
                </a:solidFill>
                <a:latin typeface="Open Sans"/>
                <a:ea typeface="Open Sans"/>
                <a:cs typeface="Open Sans"/>
                <a:sym typeface="Open Sans"/>
              </a:rPr>
              <a:t>                Comunicación aumentativa y alternativa </a:t>
            </a:r>
          </a:p>
          <a:p>
            <a:pPr algn="l">
              <a:lnSpc>
                <a:spcPts val="4759"/>
              </a:lnSpc>
            </a:pPr>
            <a:r>
              <a:rPr lang="en-US" sz="3399" b="true">
                <a:solidFill>
                  <a:srgbClr val="000000"/>
                </a:solidFill>
                <a:latin typeface="Open Sans Bold"/>
                <a:ea typeface="Open Sans Bold"/>
                <a:cs typeface="Open Sans Bold"/>
                <a:sym typeface="Open Sans Bold"/>
              </a:rPr>
              <a:t>RIPS                 </a:t>
            </a:r>
            <a:r>
              <a:rPr lang="en-US" sz="3399">
                <a:solidFill>
                  <a:srgbClr val="000000"/>
                </a:solidFill>
                <a:latin typeface="Open Sans"/>
                <a:ea typeface="Open Sans"/>
                <a:cs typeface="Open Sans"/>
                <a:sym typeface="Open Sans"/>
              </a:rPr>
              <a:t>Registros Individuales de Prestación de Servicios de Salud</a:t>
            </a:r>
          </a:p>
          <a:p>
            <a:pPr algn="l">
              <a:lnSpc>
                <a:spcPts val="4759"/>
              </a:lnSpc>
            </a:pPr>
            <a:r>
              <a:rPr lang="en-US" sz="3399" b="true">
                <a:solidFill>
                  <a:srgbClr val="000000"/>
                </a:solidFill>
                <a:latin typeface="Open Sans Bold"/>
                <a:ea typeface="Open Sans Bold"/>
                <a:cs typeface="Open Sans Bold"/>
                <a:sym typeface="Open Sans Bold"/>
              </a:rPr>
              <a:t>SIMAT             </a:t>
            </a:r>
            <a:r>
              <a:rPr lang="en-US" sz="3399">
                <a:solidFill>
                  <a:srgbClr val="000000"/>
                </a:solidFill>
                <a:latin typeface="Open Sans"/>
                <a:ea typeface="Open Sans"/>
                <a:cs typeface="Open Sans"/>
                <a:sym typeface="Open Sans"/>
              </a:rPr>
              <a:t>Sistema Integrado de Matricula</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false" flipV="false" rot="-5400000">
            <a:off x="14528220" y="6187069"/>
            <a:ext cx="5462160" cy="4449177"/>
          </a:xfrm>
          <a:custGeom>
            <a:avLst/>
            <a:gdLst/>
            <a:ahLst/>
            <a:cxnLst/>
            <a:rect r="r" b="b" t="t" l="l"/>
            <a:pathLst>
              <a:path h="4449177" w="5462160">
                <a:moveTo>
                  <a:pt x="0" y="0"/>
                </a:moveTo>
                <a:lnTo>
                  <a:pt x="5462160" y="0"/>
                </a:lnTo>
                <a:lnTo>
                  <a:pt x="5462160" y="4449177"/>
                </a:lnTo>
                <a:lnTo>
                  <a:pt x="0" y="4449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8953" y="-763968"/>
            <a:ext cx="5462160" cy="4449177"/>
          </a:xfrm>
          <a:custGeom>
            <a:avLst/>
            <a:gdLst/>
            <a:ahLst/>
            <a:cxnLst/>
            <a:rect r="r" b="b" t="t" l="l"/>
            <a:pathLst>
              <a:path h="4449177" w="5462160">
                <a:moveTo>
                  <a:pt x="0" y="0"/>
                </a:moveTo>
                <a:lnTo>
                  <a:pt x="5462160" y="0"/>
                </a:lnTo>
                <a:lnTo>
                  <a:pt x="5462160" y="4449178"/>
                </a:lnTo>
                <a:lnTo>
                  <a:pt x="0" y="4449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TextBox 6" id="6"/>
          <p:cNvSpPr txBox="true"/>
          <p:nvPr/>
        </p:nvSpPr>
        <p:spPr>
          <a:xfrm rot="0">
            <a:off x="3795568" y="288334"/>
            <a:ext cx="10696863"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CONCLUSIONES</a:t>
            </a:r>
          </a:p>
        </p:txBody>
      </p:sp>
      <p:sp>
        <p:nvSpPr>
          <p:cNvPr name="TextBox 7" id="7"/>
          <p:cNvSpPr txBox="true"/>
          <p:nvPr/>
        </p:nvSpPr>
        <p:spPr>
          <a:xfrm rot="0">
            <a:off x="2275055" y="1278822"/>
            <a:ext cx="13737890" cy="7132835"/>
          </a:xfrm>
          <a:prstGeom prst="rect">
            <a:avLst/>
          </a:prstGeom>
        </p:spPr>
        <p:txBody>
          <a:bodyPr anchor="t" rtlCol="false" tIns="0" lIns="0" bIns="0" rIns="0">
            <a:spAutoFit/>
          </a:bodyPr>
          <a:lstStyle/>
          <a:p>
            <a:pPr algn="just" marL="578548" indent="-289274" lvl="1">
              <a:lnSpc>
                <a:spcPts val="3751"/>
              </a:lnSpc>
              <a:buFont typeface="Arial"/>
              <a:buChar char="•"/>
            </a:pPr>
            <a:r>
              <a:rPr lang="en-US" sz="2679">
                <a:solidFill>
                  <a:srgbClr val="000000"/>
                </a:solidFill>
                <a:latin typeface="Open Sans"/>
                <a:ea typeface="Open Sans"/>
                <a:cs typeface="Open Sans"/>
                <a:sym typeface="Open Sans"/>
              </a:rPr>
              <a:t>Accesibilidad como derecho inamovible: Todas las personas, sin importar sus habilidades, tienen derecho a acceder a la información y tecnología en igualdad de condiciones.</a:t>
            </a:r>
          </a:p>
          <a:p>
            <a:pPr algn="just">
              <a:lnSpc>
                <a:spcPts val="3751"/>
              </a:lnSpc>
            </a:pPr>
          </a:p>
          <a:p>
            <a:pPr algn="just" marL="578548" indent="-289274" lvl="1">
              <a:lnSpc>
                <a:spcPts val="3751"/>
              </a:lnSpc>
              <a:buFont typeface="Arial"/>
              <a:buChar char="•"/>
            </a:pPr>
            <a:r>
              <a:rPr lang="en-US" sz="2679">
                <a:solidFill>
                  <a:srgbClr val="000000"/>
                </a:solidFill>
                <a:latin typeface="Open Sans"/>
                <a:ea typeface="Open Sans"/>
                <a:cs typeface="Open Sans"/>
                <a:sym typeface="Open Sans"/>
              </a:rPr>
              <a:t>Desarrollo del Teclado LSC: Avance significativo hacia la inclusión digital de personas con discapacidad auditiva. Ofrece una herramienta accesible y adaptable para la comunicación en entornos digitales.</a:t>
            </a:r>
          </a:p>
          <a:p>
            <a:pPr algn="just">
              <a:lnSpc>
                <a:spcPts val="3751"/>
              </a:lnSpc>
            </a:pPr>
          </a:p>
          <a:p>
            <a:pPr algn="just" marL="578548" indent="-289274" lvl="1">
              <a:lnSpc>
                <a:spcPts val="3751"/>
              </a:lnSpc>
              <a:buFont typeface="Arial"/>
              <a:buChar char="•"/>
            </a:pPr>
            <a:r>
              <a:rPr lang="en-US" sz="2679">
                <a:solidFill>
                  <a:srgbClr val="000000"/>
                </a:solidFill>
                <a:latin typeface="Open Sans"/>
                <a:ea typeface="Open Sans"/>
                <a:cs typeface="Open Sans"/>
                <a:sym typeface="Open Sans"/>
              </a:rPr>
              <a:t>Innovación en Tecnología Asistiva: El teclado en pantalla LSC demuestra el potencial de la tecnología para facilitar la inclusión y comunicación.</a:t>
            </a:r>
          </a:p>
          <a:p>
            <a:pPr algn="just">
              <a:lnSpc>
                <a:spcPts val="3751"/>
              </a:lnSpc>
            </a:pPr>
          </a:p>
          <a:p>
            <a:pPr algn="just" marL="578548" indent="-289274" lvl="1">
              <a:lnSpc>
                <a:spcPts val="3751"/>
              </a:lnSpc>
              <a:buFont typeface="Arial"/>
              <a:buChar char="•"/>
            </a:pPr>
            <a:r>
              <a:rPr lang="en-US" sz="2679">
                <a:solidFill>
                  <a:srgbClr val="000000"/>
                </a:solidFill>
                <a:latin typeface="Open Sans"/>
                <a:ea typeface="Open Sans"/>
                <a:cs typeface="Open Sans"/>
                <a:sym typeface="Open Sans"/>
              </a:rPr>
              <a:t>Proyección Futura: Posibilidad de futuras mejoras, como predicciones avanzadas, migración a plataformas móviles y animaciones 3D, para una mayor versatilidad y eficiencia.</a:t>
            </a:r>
          </a:p>
          <a:p>
            <a:pPr algn="just">
              <a:lnSpc>
                <a:spcPts val="3751"/>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11220868" y="0"/>
            <a:ext cx="7067132" cy="10287000"/>
            <a:chOff x="0" y="0"/>
            <a:chExt cx="1094884" cy="1593725"/>
          </a:xfrm>
        </p:grpSpPr>
        <p:sp>
          <p:nvSpPr>
            <p:cNvPr name="Freeform 4" id="4"/>
            <p:cNvSpPr/>
            <p:nvPr/>
          </p:nvSpPr>
          <p:spPr>
            <a:xfrm flipH="false" flipV="false" rot="0">
              <a:off x="0" y="0"/>
              <a:ext cx="1094884" cy="1593725"/>
            </a:xfrm>
            <a:custGeom>
              <a:avLst/>
              <a:gdLst/>
              <a:ahLst/>
              <a:cxnLst/>
              <a:rect r="r" b="b" t="t" l="l"/>
              <a:pathLst>
                <a:path h="1593725" w="1094884">
                  <a:moveTo>
                    <a:pt x="0" y="0"/>
                  </a:moveTo>
                  <a:lnTo>
                    <a:pt x="1094884" y="0"/>
                  </a:lnTo>
                  <a:lnTo>
                    <a:pt x="1094884" y="1593725"/>
                  </a:lnTo>
                  <a:lnTo>
                    <a:pt x="0" y="1593725"/>
                  </a:lnTo>
                  <a:close/>
                </a:path>
              </a:pathLst>
            </a:custGeom>
            <a:blipFill>
              <a:blip r:embed="rId3"/>
              <a:stretch>
                <a:fillRect l="-146012" t="0" r="-45110" b="0"/>
              </a:stretch>
            </a:blipFill>
          </p:spPr>
        </p:sp>
      </p:grpSp>
      <p:sp>
        <p:nvSpPr>
          <p:cNvPr name="Freeform 5" id="5"/>
          <p:cNvSpPr/>
          <p:nvPr/>
        </p:nvSpPr>
        <p:spPr>
          <a:xfrm flipH="false" flipV="false" rot="5400000">
            <a:off x="-1108736" y="326504"/>
            <a:ext cx="3521119" cy="2868111"/>
          </a:xfrm>
          <a:custGeom>
            <a:avLst/>
            <a:gdLst/>
            <a:ahLst/>
            <a:cxnLst/>
            <a:rect r="r" b="b" t="t" l="l"/>
            <a:pathLst>
              <a:path h="2868111" w="3521119">
                <a:moveTo>
                  <a:pt x="0" y="0"/>
                </a:moveTo>
                <a:lnTo>
                  <a:pt x="3521119" y="0"/>
                </a:lnTo>
                <a:lnTo>
                  <a:pt x="3521119" y="2868111"/>
                </a:lnTo>
                <a:lnTo>
                  <a:pt x="0" y="2868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42356" y="2592793"/>
            <a:ext cx="8992084"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PREGUNTAS Y RESPUESTAS</a:t>
            </a:r>
          </a:p>
        </p:txBody>
      </p:sp>
      <p:sp>
        <p:nvSpPr>
          <p:cNvPr name="TextBox 7" id="7"/>
          <p:cNvSpPr txBox="true"/>
          <p:nvPr/>
        </p:nvSpPr>
        <p:spPr>
          <a:xfrm rot="0">
            <a:off x="2497993" y="4663195"/>
            <a:ext cx="6646007" cy="855836"/>
          </a:xfrm>
          <a:prstGeom prst="rect">
            <a:avLst/>
          </a:prstGeom>
        </p:spPr>
        <p:txBody>
          <a:bodyPr anchor="t" rtlCol="false" tIns="0" lIns="0" bIns="0" rIns="0">
            <a:spAutoFit/>
          </a:bodyPr>
          <a:lstStyle/>
          <a:p>
            <a:pPr algn="r" marL="0" indent="0" lvl="0">
              <a:lnSpc>
                <a:spcPts val="7034"/>
              </a:lnSpc>
              <a:spcBef>
                <a:spcPct val="0"/>
              </a:spcBef>
            </a:pPr>
            <a:r>
              <a:rPr lang="en-US" b="true" sz="5024">
                <a:solidFill>
                  <a:srgbClr val="000000"/>
                </a:solidFill>
                <a:latin typeface="Open Sans Bold"/>
                <a:ea typeface="Open Sans Bold"/>
                <a:cs typeface="Open Sans Bold"/>
                <a:sym typeface="Open Sans Bold"/>
              </a:rPr>
              <a:t>¿Alguna pregunta?</a:t>
            </a:r>
          </a:p>
        </p:txBody>
      </p:sp>
      <p:sp>
        <p:nvSpPr>
          <p:cNvPr name="Freeform 8" id="8"/>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6"/>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2515557" y="3176679"/>
            <a:ext cx="13256885" cy="3512819"/>
          </a:xfrm>
          <a:prstGeom prst="rect">
            <a:avLst/>
          </a:prstGeom>
        </p:spPr>
        <p:txBody>
          <a:bodyPr anchor="t" rtlCol="false" tIns="0" lIns="0" bIns="0" rIns="0">
            <a:spAutoFit/>
          </a:bodyPr>
          <a:lstStyle/>
          <a:p>
            <a:pPr algn="ctr">
              <a:lnSpc>
                <a:spcPts val="28784"/>
              </a:lnSpc>
            </a:pPr>
            <a:r>
              <a:rPr lang="en-US" sz="20560">
                <a:solidFill>
                  <a:srgbClr val="000000"/>
                </a:solidFill>
                <a:latin typeface="Staatliches"/>
                <a:ea typeface="Staatliches"/>
                <a:cs typeface="Staatliches"/>
                <a:sym typeface="Staatliches"/>
              </a:rPr>
              <a:t>¡GRACIAS!</a:t>
            </a:r>
          </a:p>
        </p:txBody>
      </p:sp>
      <p:sp>
        <p:nvSpPr>
          <p:cNvPr name="Freeform 4" id="4"/>
          <p:cNvSpPr/>
          <p:nvPr/>
        </p:nvSpPr>
        <p:spPr>
          <a:xfrm flipH="false" flipV="false" rot="5400000">
            <a:off x="-1410304" y="322311"/>
            <a:ext cx="7967370" cy="6489785"/>
          </a:xfrm>
          <a:custGeom>
            <a:avLst/>
            <a:gdLst/>
            <a:ahLst/>
            <a:cxnLst/>
            <a:rect r="r" b="b" t="t" l="l"/>
            <a:pathLst>
              <a:path h="6489785" w="7967370">
                <a:moveTo>
                  <a:pt x="0" y="0"/>
                </a:moveTo>
                <a:lnTo>
                  <a:pt x="7967370" y="0"/>
                </a:lnTo>
                <a:lnTo>
                  <a:pt x="7967370" y="6489785"/>
                </a:lnTo>
                <a:lnTo>
                  <a:pt x="0" y="6489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1728211" y="3311659"/>
            <a:ext cx="7967370" cy="6489785"/>
          </a:xfrm>
          <a:custGeom>
            <a:avLst/>
            <a:gdLst/>
            <a:ahLst/>
            <a:cxnLst/>
            <a:rect r="r" b="b" t="t" l="l"/>
            <a:pathLst>
              <a:path h="6489785" w="7967370">
                <a:moveTo>
                  <a:pt x="0" y="0"/>
                </a:moveTo>
                <a:lnTo>
                  <a:pt x="7967370" y="0"/>
                </a:lnTo>
                <a:lnTo>
                  <a:pt x="7967370" y="6489785"/>
                </a:lnTo>
                <a:lnTo>
                  <a:pt x="0" y="64897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7619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2340864" y="-205975"/>
            <a:ext cx="9974731" cy="10831387"/>
            <a:chOff x="0" y="0"/>
            <a:chExt cx="1545347" cy="1678065"/>
          </a:xfrm>
        </p:grpSpPr>
        <p:sp>
          <p:nvSpPr>
            <p:cNvPr name="Freeform 4" id="4"/>
            <p:cNvSpPr/>
            <p:nvPr/>
          </p:nvSpPr>
          <p:spPr>
            <a:xfrm flipH="false" flipV="false" rot="0">
              <a:off x="0" y="0"/>
              <a:ext cx="1545347" cy="1678065"/>
            </a:xfrm>
            <a:custGeom>
              <a:avLst/>
              <a:gdLst/>
              <a:ahLst/>
              <a:cxnLst/>
              <a:rect r="r" b="b" t="t" l="l"/>
              <a:pathLst>
                <a:path h="1678065" w="1545347">
                  <a:moveTo>
                    <a:pt x="0" y="0"/>
                  </a:moveTo>
                  <a:lnTo>
                    <a:pt x="1545347" y="0"/>
                  </a:lnTo>
                  <a:lnTo>
                    <a:pt x="1545347" y="1678065"/>
                  </a:lnTo>
                  <a:lnTo>
                    <a:pt x="0" y="1678065"/>
                  </a:lnTo>
                  <a:close/>
                </a:path>
              </a:pathLst>
            </a:custGeom>
            <a:blipFill>
              <a:blip r:embed="rId3"/>
              <a:stretch>
                <a:fillRect l="0" t="-22711" r="-99999" b="0"/>
              </a:stretch>
            </a:blipFill>
          </p:spPr>
        </p:sp>
      </p:grpSp>
      <p:sp>
        <p:nvSpPr>
          <p:cNvPr name="Freeform 5" id="5"/>
          <p:cNvSpPr/>
          <p:nvPr/>
        </p:nvSpPr>
        <p:spPr>
          <a:xfrm flipH="true" flipV="false" rot="-6693572">
            <a:off x="14528220" y="-372338"/>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72801"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6"/>
            <a:stretch>
              <a:fillRect l="0" t="0" r="0" b="0"/>
            </a:stretch>
          </a:blipFill>
        </p:spPr>
      </p:sp>
      <p:sp>
        <p:nvSpPr>
          <p:cNvPr name="TextBox 7" id="7"/>
          <p:cNvSpPr txBox="true"/>
          <p:nvPr/>
        </p:nvSpPr>
        <p:spPr>
          <a:xfrm rot="0">
            <a:off x="8780760" y="3492219"/>
            <a:ext cx="7893722" cy="4907074"/>
          </a:xfrm>
          <a:prstGeom prst="rect">
            <a:avLst/>
          </a:prstGeom>
        </p:spPr>
        <p:txBody>
          <a:bodyPr anchor="t" rtlCol="false" tIns="0" lIns="0" bIns="0" rIns="0">
            <a:spAutoFit/>
          </a:bodyPr>
          <a:lstStyle/>
          <a:p>
            <a:pPr algn="just">
              <a:lnSpc>
                <a:spcPts val="3581"/>
              </a:lnSpc>
            </a:pPr>
            <a:r>
              <a:rPr lang="en-US" sz="2558">
                <a:solidFill>
                  <a:srgbClr val="000000"/>
                </a:solidFill>
                <a:latin typeface="Open Sans"/>
                <a:ea typeface="Open Sans"/>
                <a:cs typeface="Open Sans"/>
                <a:sym typeface="Open Sans"/>
              </a:rPr>
              <a:t>A nivel mundial, según la OMS, más de 430 millones de personas (más del 5% de la población global) sufren de pérdida auditiva discapacitante. En Colombia, más de 880.000 personas se reporta a través de RIPS que tienen algún tipo de discapacidad auditiva, lo que crea </a:t>
            </a:r>
            <a:r>
              <a:rPr lang="en-US" sz="2558" b="true">
                <a:solidFill>
                  <a:srgbClr val="000000"/>
                </a:solidFill>
                <a:latin typeface="Open Sans Bold"/>
                <a:ea typeface="Open Sans Bold"/>
                <a:cs typeface="Open Sans Bold"/>
                <a:sym typeface="Open Sans Bold"/>
              </a:rPr>
              <a:t>importantes barreras de comunicación y participación social</a:t>
            </a:r>
            <a:r>
              <a:rPr lang="en-US" sz="2558">
                <a:solidFill>
                  <a:srgbClr val="000000"/>
                </a:solidFill>
                <a:latin typeface="Open Sans"/>
                <a:ea typeface="Open Sans"/>
                <a:cs typeface="Open Sans"/>
                <a:sym typeface="Open Sans"/>
              </a:rPr>
              <a:t>. A pesar de las múltiples iniciativas para promover la inclusión, aún existen grandes desafíos, especialmente en el ámbito digital.</a:t>
            </a:r>
          </a:p>
          <a:p>
            <a:pPr algn="just">
              <a:lnSpc>
                <a:spcPts val="3581"/>
              </a:lnSpc>
              <a:spcBef>
                <a:spcPct val="0"/>
              </a:spcBef>
            </a:pPr>
          </a:p>
        </p:txBody>
      </p:sp>
      <p:sp>
        <p:nvSpPr>
          <p:cNvPr name="TextBox 8" id="8"/>
          <p:cNvSpPr txBox="true"/>
          <p:nvPr/>
        </p:nvSpPr>
        <p:spPr>
          <a:xfrm rot="0">
            <a:off x="10763915" y="1747476"/>
            <a:ext cx="5910567" cy="928326"/>
          </a:xfrm>
          <a:prstGeom prst="rect">
            <a:avLst/>
          </a:prstGeom>
        </p:spPr>
        <p:txBody>
          <a:bodyPr anchor="t" rtlCol="false" tIns="0" lIns="0" bIns="0" rIns="0">
            <a:spAutoFit/>
          </a:bodyPr>
          <a:lstStyle/>
          <a:p>
            <a:pPr algn="l">
              <a:lnSpc>
                <a:spcPts val="7632"/>
              </a:lnSpc>
            </a:pPr>
            <a:r>
              <a:rPr lang="en-US" sz="5451">
                <a:solidFill>
                  <a:srgbClr val="000000"/>
                </a:solidFill>
                <a:latin typeface="Staatliches"/>
                <a:ea typeface="Staatliches"/>
                <a:cs typeface="Staatliches"/>
                <a:sym typeface="Staatliches"/>
              </a:rPr>
              <a:t>INTRODUCCIÓN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Freeform 3" id="3"/>
          <p:cNvSpPr/>
          <p:nvPr/>
        </p:nvSpPr>
        <p:spPr>
          <a:xfrm flipH="true" flipV="false" rot="7041056">
            <a:off x="-2334050" y="-2224589"/>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703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5"/>
            <a:stretch>
              <a:fillRect l="0" t="0" r="0" b="0"/>
            </a:stretch>
          </a:blipFill>
        </p:spPr>
      </p:sp>
      <p:sp>
        <p:nvSpPr>
          <p:cNvPr name="Freeform 5" id="5"/>
          <p:cNvSpPr/>
          <p:nvPr/>
        </p:nvSpPr>
        <p:spPr>
          <a:xfrm flipH="false" flipV="false" rot="0">
            <a:off x="11527565" y="1207338"/>
            <a:ext cx="5991914" cy="3662693"/>
          </a:xfrm>
          <a:custGeom>
            <a:avLst/>
            <a:gdLst/>
            <a:ahLst/>
            <a:cxnLst/>
            <a:rect r="r" b="b" t="t" l="l"/>
            <a:pathLst>
              <a:path h="3662693" w="5991914">
                <a:moveTo>
                  <a:pt x="0" y="0"/>
                </a:moveTo>
                <a:lnTo>
                  <a:pt x="5991914" y="0"/>
                </a:lnTo>
                <a:lnTo>
                  <a:pt x="5991914" y="3662692"/>
                </a:lnTo>
                <a:lnTo>
                  <a:pt x="0" y="3662692"/>
                </a:lnTo>
                <a:lnTo>
                  <a:pt x="0" y="0"/>
                </a:lnTo>
                <a:close/>
              </a:path>
            </a:pathLst>
          </a:custGeom>
          <a:blipFill>
            <a:blip r:embed="rId6"/>
            <a:stretch>
              <a:fillRect l="0" t="-18732" r="0" b="0"/>
            </a:stretch>
          </a:blipFill>
        </p:spPr>
      </p:sp>
      <p:sp>
        <p:nvSpPr>
          <p:cNvPr name="Freeform 6" id="6"/>
          <p:cNvSpPr/>
          <p:nvPr/>
        </p:nvSpPr>
        <p:spPr>
          <a:xfrm flipH="false" flipV="false" rot="0">
            <a:off x="11527565" y="5471793"/>
            <a:ext cx="5991914" cy="3829461"/>
          </a:xfrm>
          <a:custGeom>
            <a:avLst/>
            <a:gdLst/>
            <a:ahLst/>
            <a:cxnLst/>
            <a:rect r="r" b="b" t="t" l="l"/>
            <a:pathLst>
              <a:path h="3829461" w="5991914">
                <a:moveTo>
                  <a:pt x="0" y="0"/>
                </a:moveTo>
                <a:lnTo>
                  <a:pt x="5991914" y="0"/>
                </a:lnTo>
                <a:lnTo>
                  <a:pt x="5991914" y="3829461"/>
                </a:lnTo>
                <a:lnTo>
                  <a:pt x="0" y="3829461"/>
                </a:lnTo>
                <a:lnTo>
                  <a:pt x="0" y="0"/>
                </a:lnTo>
                <a:close/>
              </a:path>
            </a:pathLst>
          </a:custGeom>
          <a:blipFill>
            <a:blip r:embed="rId7"/>
            <a:stretch>
              <a:fillRect l="0" t="-2237" r="-1383" b="-2237"/>
            </a:stretch>
          </a:blipFill>
        </p:spPr>
      </p:sp>
      <p:sp>
        <p:nvSpPr>
          <p:cNvPr name="TextBox 7" id="7"/>
          <p:cNvSpPr txBox="true"/>
          <p:nvPr/>
        </p:nvSpPr>
        <p:spPr>
          <a:xfrm rot="0">
            <a:off x="1756019" y="1546987"/>
            <a:ext cx="8757747" cy="7593076"/>
          </a:xfrm>
          <a:prstGeom prst="rect">
            <a:avLst/>
          </a:prstGeom>
        </p:spPr>
        <p:txBody>
          <a:bodyPr anchor="t" rtlCol="false" tIns="0" lIns="0" bIns="0" rIns="0">
            <a:spAutoFit/>
          </a:bodyPr>
          <a:lstStyle/>
          <a:p>
            <a:pPr algn="just">
              <a:lnSpc>
                <a:spcPts val="3583"/>
              </a:lnSpc>
            </a:pPr>
          </a:p>
          <a:p>
            <a:pPr algn="just">
              <a:lnSpc>
                <a:spcPts val="3583"/>
              </a:lnSpc>
            </a:pPr>
            <a:r>
              <a:rPr lang="en-US" sz="2559">
                <a:solidFill>
                  <a:srgbClr val="000000"/>
                </a:solidFill>
                <a:latin typeface="Open Sans"/>
                <a:ea typeface="Open Sans"/>
                <a:cs typeface="Open Sans"/>
                <a:sym typeface="Open Sans"/>
              </a:rPr>
              <a:t>De acuerdo con el Ministerio de Salud, la discapacidad auditiva no solo impone una carga social y económica costosa para las personas que la padecen, las familias, las comunidades y los países, sino que </a:t>
            </a:r>
            <a:r>
              <a:rPr lang="en-US" sz="2559" b="true">
                <a:solidFill>
                  <a:srgbClr val="000000"/>
                </a:solidFill>
                <a:latin typeface="Open Sans Bold"/>
                <a:ea typeface="Open Sans Bold"/>
                <a:cs typeface="Open Sans Bold"/>
                <a:sym typeface="Open Sans Bold"/>
              </a:rPr>
              <a:t>también aqueja a los niños </a:t>
            </a:r>
            <a:r>
              <a:rPr lang="en-US" sz="2559">
                <a:solidFill>
                  <a:srgbClr val="000000"/>
                </a:solidFill>
                <a:latin typeface="Open Sans"/>
                <a:ea typeface="Open Sans"/>
                <a:cs typeface="Open Sans"/>
                <a:sym typeface="Open Sans"/>
              </a:rPr>
              <a:t>porque se retrasa el </a:t>
            </a:r>
            <a:r>
              <a:rPr lang="en-US" sz="2559" b="true">
                <a:solidFill>
                  <a:srgbClr val="000000"/>
                </a:solidFill>
                <a:latin typeface="Open Sans Bold"/>
                <a:ea typeface="Open Sans Bold"/>
                <a:cs typeface="Open Sans Bold"/>
                <a:sym typeface="Open Sans Bold"/>
              </a:rPr>
              <a:t>desarrollo del lenguaje y las aptitudes cognoscitivas</a:t>
            </a:r>
            <a:r>
              <a:rPr lang="en-US" sz="2559">
                <a:solidFill>
                  <a:srgbClr val="000000"/>
                </a:solidFill>
                <a:latin typeface="Open Sans"/>
                <a:ea typeface="Open Sans"/>
                <a:cs typeface="Open Sans"/>
                <a:sym typeface="Open Sans"/>
              </a:rPr>
              <a:t>, lo que a su vez entorpece el aprovechamiento escolar.</a:t>
            </a:r>
          </a:p>
          <a:p>
            <a:pPr algn="just">
              <a:lnSpc>
                <a:spcPts val="3583"/>
              </a:lnSpc>
            </a:pPr>
          </a:p>
          <a:p>
            <a:pPr algn="just">
              <a:lnSpc>
                <a:spcPts val="3583"/>
              </a:lnSpc>
            </a:pPr>
            <a:r>
              <a:rPr lang="en-US" sz="2559">
                <a:solidFill>
                  <a:srgbClr val="000000"/>
                </a:solidFill>
                <a:latin typeface="Open Sans"/>
                <a:ea typeface="Open Sans"/>
                <a:cs typeface="Open Sans"/>
                <a:sym typeface="Open Sans"/>
              </a:rPr>
              <a:t>Esto a su vez puede reducir sus posibilidades tanto profesionales como personales, las personas con discapacidad auditiva </a:t>
            </a:r>
            <a:r>
              <a:rPr lang="en-US" sz="2559" b="true">
                <a:solidFill>
                  <a:srgbClr val="000000"/>
                </a:solidFill>
                <a:latin typeface="Open Sans Bold"/>
                <a:ea typeface="Open Sans Bold"/>
                <a:cs typeface="Open Sans Bold"/>
                <a:sym typeface="Open Sans Bold"/>
              </a:rPr>
              <a:t>avanzan hacia su integración digital y social en igualdad de condiciones</a:t>
            </a:r>
            <a:r>
              <a:rPr lang="en-US" sz="2559">
                <a:solidFill>
                  <a:srgbClr val="000000"/>
                </a:solidFill>
                <a:latin typeface="Open Sans"/>
                <a:ea typeface="Open Sans"/>
                <a:cs typeface="Open Sans"/>
                <a:sym typeface="Open Sans"/>
              </a:rPr>
              <a:t> gracias al desarrollo de tecnologías, sistemas de apoyo y herramientas digitales.</a:t>
            </a:r>
          </a:p>
          <a:p>
            <a:pPr algn="just">
              <a:lnSpc>
                <a:spcPts val="3583"/>
              </a:lnSpc>
            </a:pPr>
          </a:p>
          <a:p>
            <a:pPr algn="just">
              <a:lnSpc>
                <a:spcPts val="3583"/>
              </a:lnSpc>
              <a:spcBef>
                <a:spcPct val="0"/>
              </a:spcBef>
            </a:pPr>
          </a:p>
        </p:txBody>
      </p:sp>
      <p:sp>
        <p:nvSpPr>
          <p:cNvPr name="TextBox 8" id="8"/>
          <p:cNvSpPr txBox="true"/>
          <p:nvPr/>
        </p:nvSpPr>
        <p:spPr>
          <a:xfrm rot="0">
            <a:off x="11527565" y="9600972"/>
            <a:ext cx="6760435"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000000"/>
                </a:solidFill>
                <a:latin typeface="Open Sans"/>
                <a:ea typeface="Open Sans"/>
                <a:cs typeface="Open Sans"/>
                <a:sym typeface="Open Sans"/>
              </a:rPr>
              <a:t>Foto Alcaldía de Medellín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2624895" y="4653552"/>
            <a:ext cx="3291453" cy="329145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5" id="5"/>
          <p:cNvGrpSpPr/>
          <p:nvPr/>
        </p:nvGrpSpPr>
        <p:grpSpPr>
          <a:xfrm rot="0">
            <a:off x="7498273" y="4653552"/>
            <a:ext cx="3291453" cy="32914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7" id="7"/>
          <p:cNvGrpSpPr/>
          <p:nvPr/>
        </p:nvGrpSpPr>
        <p:grpSpPr>
          <a:xfrm rot="0">
            <a:off x="12149075" y="4653552"/>
            <a:ext cx="3291453" cy="329145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4766" r="0" b="-24766"/>
              </a:stretch>
            </a:blipFill>
          </p:spPr>
        </p:sp>
      </p:grpSp>
      <p:sp>
        <p:nvSpPr>
          <p:cNvPr name="Freeform 9" id="9"/>
          <p:cNvSpPr/>
          <p:nvPr/>
        </p:nvSpPr>
        <p:spPr>
          <a:xfrm flipH="true" flipV="false" rot="-5222564">
            <a:off x="14528220" y="-613167"/>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741857" y="923925"/>
            <a:ext cx="8804286" cy="934954"/>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OBJETIVO GENERAL</a:t>
            </a:r>
          </a:p>
        </p:txBody>
      </p:sp>
      <p:sp>
        <p:nvSpPr>
          <p:cNvPr name="TextBox 11" id="11"/>
          <p:cNvSpPr txBox="true"/>
          <p:nvPr/>
        </p:nvSpPr>
        <p:spPr>
          <a:xfrm rot="0">
            <a:off x="4270622" y="2245575"/>
            <a:ext cx="9746756" cy="1325626"/>
          </a:xfrm>
          <a:prstGeom prst="rect">
            <a:avLst/>
          </a:prstGeom>
        </p:spPr>
        <p:txBody>
          <a:bodyPr anchor="t" rtlCol="false" tIns="0" lIns="0" bIns="0" rIns="0">
            <a:spAutoFit/>
          </a:bodyPr>
          <a:lstStyle/>
          <a:p>
            <a:pPr algn="ctr">
              <a:lnSpc>
                <a:spcPts val="3583"/>
              </a:lnSpc>
              <a:spcBef>
                <a:spcPct val="0"/>
              </a:spcBef>
            </a:pPr>
            <a:r>
              <a:rPr lang="en-US" sz="2559">
                <a:solidFill>
                  <a:srgbClr val="000000"/>
                </a:solidFill>
                <a:latin typeface="Open Sans"/>
                <a:ea typeface="Open Sans"/>
                <a:cs typeface="Open Sans"/>
                <a:sym typeface="Open Sans"/>
              </a:rPr>
              <a:t>Diseñar e implementar un teclado virtual de Lengua de Señas Colombiana para apoyar a personas con discapacidad auditiva en la interacción con sistemas informáticos.</a:t>
            </a:r>
          </a:p>
        </p:txBody>
      </p:sp>
      <p:sp>
        <p:nvSpPr>
          <p:cNvPr name="Freeform 12" id="12"/>
          <p:cNvSpPr/>
          <p:nvPr/>
        </p:nvSpPr>
        <p:spPr>
          <a:xfrm flipH="false" flipV="false" rot="5989078">
            <a:off x="-2019309" y="-405863"/>
            <a:ext cx="5327195" cy="4339243"/>
          </a:xfrm>
          <a:custGeom>
            <a:avLst/>
            <a:gdLst/>
            <a:ahLst/>
            <a:cxnLst/>
            <a:rect r="r" b="b" t="t" l="l"/>
            <a:pathLst>
              <a:path h="4339243" w="5327195">
                <a:moveTo>
                  <a:pt x="0" y="0"/>
                </a:moveTo>
                <a:lnTo>
                  <a:pt x="5327195" y="0"/>
                </a:lnTo>
                <a:lnTo>
                  <a:pt x="5327195" y="4339243"/>
                </a:lnTo>
                <a:lnTo>
                  <a:pt x="0" y="4339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353385"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1861008" y="3049509"/>
            <a:ext cx="8757747" cy="5802376"/>
          </a:xfrm>
          <a:prstGeom prst="rect">
            <a:avLst/>
          </a:prstGeom>
        </p:spPr>
        <p:txBody>
          <a:bodyPr anchor="t" rtlCol="false" tIns="0" lIns="0" bIns="0" rIns="0">
            <a:spAutoFit/>
          </a:bodyPr>
          <a:lstStyle/>
          <a:p>
            <a:pPr algn="just">
              <a:lnSpc>
                <a:spcPts val="3583"/>
              </a:lnSpc>
            </a:pPr>
            <a:r>
              <a:rPr lang="en-US" sz="2559">
                <a:solidFill>
                  <a:srgbClr val="000000"/>
                </a:solidFill>
                <a:latin typeface="Open Sans"/>
                <a:ea typeface="Open Sans"/>
                <a:cs typeface="Open Sans"/>
                <a:sym typeface="Open Sans"/>
              </a:rPr>
              <a:t>Las personas con discapacidad auditiva enfrentan grandes retos en su vida diaria, particularmente en la </a:t>
            </a:r>
            <a:r>
              <a:rPr lang="en-US" sz="2559" b="true">
                <a:solidFill>
                  <a:srgbClr val="000000"/>
                </a:solidFill>
                <a:latin typeface="Open Sans Bold"/>
                <a:ea typeface="Open Sans Bold"/>
                <a:cs typeface="Open Sans Bold"/>
                <a:sym typeface="Open Sans Bold"/>
              </a:rPr>
              <a:t>comunicación escrita y oral en entornos digitales</a:t>
            </a:r>
            <a:r>
              <a:rPr lang="en-US" sz="2559">
                <a:solidFill>
                  <a:srgbClr val="000000"/>
                </a:solidFill>
                <a:latin typeface="Open Sans"/>
                <a:ea typeface="Open Sans"/>
                <a:cs typeface="Open Sans"/>
                <a:sym typeface="Open Sans"/>
              </a:rPr>
              <a:t>. Aunque existen tecnologías como los subtítulos y los mensajes de texto, se necesita una herramienta más inclusiva que les permita </a:t>
            </a:r>
            <a:r>
              <a:rPr lang="en-US" sz="2559" b="true">
                <a:solidFill>
                  <a:srgbClr val="000000"/>
                </a:solidFill>
                <a:latin typeface="Open Sans Bold"/>
                <a:ea typeface="Open Sans Bold"/>
                <a:cs typeface="Open Sans Bold"/>
                <a:sym typeface="Open Sans Bold"/>
              </a:rPr>
              <a:t>interactuar directamente </a:t>
            </a:r>
            <a:r>
              <a:rPr lang="en-US" sz="2559">
                <a:solidFill>
                  <a:srgbClr val="000000"/>
                </a:solidFill>
                <a:latin typeface="Open Sans"/>
                <a:ea typeface="Open Sans"/>
                <a:cs typeface="Open Sans"/>
                <a:sym typeface="Open Sans"/>
              </a:rPr>
              <a:t>con las interfaces, entendiendo que hay personas con discapacidad auditiva que solo son usuarias del Lengua de Señas, una lengua de tipo visual y gestual.</a:t>
            </a:r>
          </a:p>
          <a:p>
            <a:pPr algn="just">
              <a:lnSpc>
                <a:spcPts val="3583"/>
              </a:lnSpc>
            </a:pPr>
          </a:p>
          <a:p>
            <a:pPr algn="just">
              <a:lnSpc>
                <a:spcPts val="3583"/>
              </a:lnSpc>
            </a:pPr>
          </a:p>
          <a:p>
            <a:pPr algn="just">
              <a:lnSpc>
                <a:spcPts val="3583"/>
              </a:lnSpc>
            </a:pPr>
          </a:p>
          <a:p>
            <a:pPr algn="just">
              <a:lnSpc>
                <a:spcPts val="3583"/>
              </a:lnSpc>
              <a:spcBef>
                <a:spcPct val="0"/>
              </a:spcBef>
            </a:pPr>
          </a:p>
        </p:txBody>
      </p:sp>
      <p:grpSp>
        <p:nvGrpSpPr>
          <p:cNvPr name="Group 4" id="4"/>
          <p:cNvGrpSpPr/>
          <p:nvPr/>
        </p:nvGrpSpPr>
        <p:grpSpPr>
          <a:xfrm rot="0">
            <a:off x="11220868" y="0"/>
            <a:ext cx="7067132" cy="10287000"/>
            <a:chOff x="0" y="0"/>
            <a:chExt cx="1094884" cy="1593725"/>
          </a:xfrm>
        </p:grpSpPr>
        <p:sp>
          <p:nvSpPr>
            <p:cNvPr name="Freeform 5" id="5"/>
            <p:cNvSpPr/>
            <p:nvPr/>
          </p:nvSpPr>
          <p:spPr>
            <a:xfrm flipH="false" flipV="false" rot="0">
              <a:off x="0" y="0"/>
              <a:ext cx="1094884" cy="1593725"/>
            </a:xfrm>
            <a:custGeom>
              <a:avLst/>
              <a:gdLst/>
              <a:ahLst/>
              <a:cxnLst/>
              <a:rect r="r" b="b" t="t" l="l"/>
              <a:pathLst>
                <a:path h="1593725" w="1094884">
                  <a:moveTo>
                    <a:pt x="0" y="0"/>
                  </a:moveTo>
                  <a:lnTo>
                    <a:pt x="1094884" y="0"/>
                  </a:lnTo>
                  <a:lnTo>
                    <a:pt x="1094884" y="1593725"/>
                  </a:lnTo>
                  <a:lnTo>
                    <a:pt x="0" y="1593725"/>
                  </a:lnTo>
                  <a:close/>
                </a:path>
              </a:pathLst>
            </a:custGeom>
            <a:blipFill>
              <a:blip r:embed="rId3"/>
              <a:stretch>
                <a:fillRect l="-47040" t="0" r="-47040" b="0"/>
              </a:stretch>
            </a:blipFill>
          </p:spPr>
        </p:sp>
      </p:grpSp>
      <p:sp>
        <p:nvSpPr>
          <p:cNvPr name="Freeform 6" id="6"/>
          <p:cNvSpPr/>
          <p:nvPr/>
        </p:nvSpPr>
        <p:spPr>
          <a:xfrm flipH="true" flipV="false" rot="7041056">
            <a:off x="-2334050" y="-2224589"/>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61008" y="1859125"/>
            <a:ext cx="8804286" cy="928326"/>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JUSTIFICACÍON</a:t>
            </a:r>
          </a:p>
        </p:txBody>
      </p:sp>
      <p:sp>
        <p:nvSpPr>
          <p:cNvPr name="Freeform 8" id="8"/>
          <p:cNvSpPr/>
          <p:nvPr/>
        </p:nvSpPr>
        <p:spPr>
          <a:xfrm flipH="false" flipV="false" rot="0">
            <a:off x="397030"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grpSp>
        <p:nvGrpSpPr>
          <p:cNvPr name="Group 3" id="3"/>
          <p:cNvGrpSpPr/>
          <p:nvPr/>
        </p:nvGrpSpPr>
        <p:grpSpPr>
          <a:xfrm rot="0">
            <a:off x="0" y="2461919"/>
            <a:ext cx="7555753" cy="5495600"/>
            <a:chOff x="0" y="0"/>
            <a:chExt cx="1391797" cy="1012309"/>
          </a:xfrm>
        </p:grpSpPr>
        <p:sp>
          <p:nvSpPr>
            <p:cNvPr name="Freeform 4" id="4"/>
            <p:cNvSpPr/>
            <p:nvPr/>
          </p:nvSpPr>
          <p:spPr>
            <a:xfrm flipH="false" flipV="false" rot="0">
              <a:off x="0" y="0"/>
              <a:ext cx="1391797" cy="1012309"/>
            </a:xfrm>
            <a:custGeom>
              <a:avLst/>
              <a:gdLst/>
              <a:ahLst/>
              <a:cxnLst/>
              <a:rect r="r" b="b" t="t" l="l"/>
              <a:pathLst>
                <a:path h="1012309" w="1391797">
                  <a:moveTo>
                    <a:pt x="0" y="0"/>
                  </a:moveTo>
                  <a:lnTo>
                    <a:pt x="1391797" y="0"/>
                  </a:lnTo>
                  <a:lnTo>
                    <a:pt x="1391797" y="1012309"/>
                  </a:lnTo>
                  <a:lnTo>
                    <a:pt x="0" y="1012309"/>
                  </a:lnTo>
                  <a:close/>
                </a:path>
              </a:pathLst>
            </a:custGeom>
            <a:blipFill>
              <a:blip r:embed="rId3"/>
              <a:stretch>
                <a:fillRect l="-9208" t="0" r="-9208" b="0"/>
              </a:stretch>
            </a:blipFill>
          </p:spPr>
        </p:sp>
      </p:grpSp>
      <p:sp>
        <p:nvSpPr>
          <p:cNvPr name="Freeform 5" id="5"/>
          <p:cNvSpPr/>
          <p:nvPr/>
        </p:nvSpPr>
        <p:spPr>
          <a:xfrm flipH="true" flipV="false" rot="-6693572">
            <a:off x="14528220" y="-372338"/>
            <a:ext cx="5462160" cy="4449177"/>
          </a:xfrm>
          <a:custGeom>
            <a:avLst/>
            <a:gdLst/>
            <a:ahLst/>
            <a:cxnLst/>
            <a:rect r="r" b="b" t="t" l="l"/>
            <a:pathLst>
              <a:path h="4449177" w="5462160">
                <a:moveTo>
                  <a:pt x="5462160" y="0"/>
                </a:moveTo>
                <a:lnTo>
                  <a:pt x="0" y="0"/>
                </a:lnTo>
                <a:lnTo>
                  <a:pt x="0" y="4449178"/>
                </a:lnTo>
                <a:lnTo>
                  <a:pt x="5462160" y="4449178"/>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72801" y="8530970"/>
            <a:ext cx="3419378" cy="1454661"/>
          </a:xfrm>
          <a:custGeom>
            <a:avLst/>
            <a:gdLst/>
            <a:ahLst/>
            <a:cxnLst/>
            <a:rect r="r" b="b" t="t" l="l"/>
            <a:pathLst>
              <a:path h="1454661" w="3419378">
                <a:moveTo>
                  <a:pt x="0" y="0"/>
                </a:moveTo>
                <a:lnTo>
                  <a:pt x="3419379" y="0"/>
                </a:lnTo>
                <a:lnTo>
                  <a:pt x="3419379" y="1454660"/>
                </a:lnTo>
                <a:lnTo>
                  <a:pt x="0" y="1454660"/>
                </a:lnTo>
                <a:lnTo>
                  <a:pt x="0" y="0"/>
                </a:lnTo>
                <a:close/>
              </a:path>
            </a:pathLst>
          </a:custGeom>
          <a:blipFill>
            <a:blip r:embed="rId6"/>
            <a:stretch>
              <a:fillRect l="0" t="0" r="0" b="0"/>
            </a:stretch>
          </a:blipFill>
        </p:spPr>
      </p:sp>
      <p:sp>
        <p:nvSpPr>
          <p:cNvPr name="TextBox 7" id="7"/>
          <p:cNvSpPr txBox="true"/>
          <p:nvPr/>
        </p:nvSpPr>
        <p:spPr>
          <a:xfrm rot="0">
            <a:off x="8868753" y="2956207"/>
            <a:ext cx="7893722" cy="4907074"/>
          </a:xfrm>
          <a:prstGeom prst="rect">
            <a:avLst/>
          </a:prstGeom>
        </p:spPr>
        <p:txBody>
          <a:bodyPr anchor="t" rtlCol="false" tIns="0" lIns="0" bIns="0" rIns="0">
            <a:spAutoFit/>
          </a:bodyPr>
          <a:lstStyle/>
          <a:p>
            <a:pPr algn="just">
              <a:lnSpc>
                <a:spcPts val="3581"/>
              </a:lnSpc>
              <a:spcBef>
                <a:spcPct val="0"/>
              </a:spcBef>
            </a:pPr>
            <a:r>
              <a:rPr lang="en-US" sz="2558">
                <a:solidFill>
                  <a:srgbClr val="000000"/>
                </a:solidFill>
                <a:latin typeface="Open Sans"/>
                <a:ea typeface="Open Sans"/>
                <a:cs typeface="Open Sans"/>
                <a:sym typeface="Open Sans"/>
              </a:rPr>
              <a:t>Por estas razones este proyecto se enfoca en  desarrollar un teclado innovador que facilite la escritura en Lengua de Señas Colombiana (LSC) y ofrezca una </a:t>
            </a:r>
            <a:r>
              <a:rPr lang="en-US" b="true" sz="2558">
                <a:solidFill>
                  <a:srgbClr val="000000"/>
                </a:solidFill>
                <a:latin typeface="Open Sans Bold"/>
                <a:ea typeface="Open Sans Bold"/>
                <a:cs typeface="Open Sans Bold"/>
                <a:sym typeface="Open Sans Bold"/>
              </a:rPr>
              <a:t>experiencia visual accesible.</a:t>
            </a:r>
            <a:r>
              <a:rPr lang="en-US" sz="2558">
                <a:solidFill>
                  <a:srgbClr val="000000"/>
                </a:solidFill>
                <a:latin typeface="Open Sans"/>
                <a:ea typeface="Open Sans"/>
                <a:cs typeface="Open Sans"/>
                <a:sym typeface="Open Sans"/>
              </a:rPr>
              <a:t> Por medio del cual buscamos proporcionar a las personas con discapacidad auditiva una herramienta que no solo les permite comunicarse con facilidad, sino también </a:t>
            </a:r>
            <a:r>
              <a:rPr lang="en-US" b="true" sz="2558">
                <a:solidFill>
                  <a:srgbClr val="000000"/>
                </a:solidFill>
                <a:latin typeface="Open Sans Bold"/>
                <a:ea typeface="Open Sans Bold"/>
                <a:cs typeface="Open Sans Bold"/>
                <a:sym typeface="Open Sans Bold"/>
              </a:rPr>
              <a:t>potenciar su independencia y participación</a:t>
            </a:r>
            <a:r>
              <a:rPr lang="en-US" sz="2558">
                <a:solidFill>
                  <a:srgbClr val="000000"/>
                </a:solidFill>
                <a:latin typeface="Open Sans"/>
                <a:ea typeface="Open Sans"/>
                <a:cs typeface="Open Sans"/>
                <a:sym typeface="Open Sans"/>
              </a:rPr>
              <a:t> en entornos digitales, asegurando una mayor inclusión y accesibilidad en su vida cotidiana.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145" t="-21206" r="0" b="-13063"/>
            </a:stretch>
          </a:blipFill>
        </p:spPr>
      </p:sp>
      <p:sp>
        <p:nvSpPr>
          <p:cNvPr name="TextBox 3" id="3"/>
          <p:cNvSpPr txBox="true"/>
          <p:nvPr/>
        </p:nvSpPr>
        <p:spPr>
          <a:xfrm rot="0">
            <a:off x="3257677" y="4332389"/>
            <a:ext cx="11772645" cy="2003806"/>
          </a:xfrm>
          <a:prstGeom prst="rect">
            <a:avLst/>
          </a:prstGeom>
        </p:spPr>
        <p:txBody>
          <a:bodyPr anchor="t" rtlCol="false" tIns="0" lIns="0" bIns="0" rIns="0">
            <a:spAutoFit/>
          </a:bodyPr>
          <a:lstStyle/>
          <a:p>
            <a:pPr algn="just" marL="0" indent="0" lvl="0">
              <a:lnSpc>
                <a:spcPts val="4003"/>
              </a:lnSpc>
              <a:spcBef>
                <a:spcPct val="0"/>
              </a:spcBef>
            </a:pPr>
            <a:r>
              <a:rPr lang="en-US" sz="2859">
                <a:solidFill>
                  <a:srgbClr val="000000"/>
                </a:solidFill>
                <a:latin typeface="Open Sans"/>
                <a:ea typeface="Open Sans"/>
                <a:cs typeface="Open Sans"/>
                <a:sym typeface="Open Sans"/>
              </a:rPr>
              <a:t>Se seleccionó </a:t>
            </a:r>
            <a:r>
              <a:rPr lang="en-US" b="true" sz="2859">
                <a:solidFill>
                  <a:srgbClr val="000000"/>
                </a:solidFill>
                <a:latin typeface="Open Sans Bold"/>
                <a:ea typeface="Open Sans Bold"/>
                <a:cs typeface="Open Sans Bold"/>
                <a:sym typeface="Open Sans Bold"/>
              </a:rPr>
              <a:t>Scrum</a:t>
            </a:r>
            <a:r>
              <a:rPr lang="en-US" sz="2859">
                <a:solidFill>
                  <a:srgbClr val="000000"/>
                </a:solidFill>
                <a:latin typeface="Open Sans"/>
                <a:ea typeface="Open Sans"/>
                <a:cs typeface="Open Sans"/>
                <a:sym typeface="Open Sans"/>
              </a:rPr>
              <a:t> como enfoque metodológico para realizar esta investigación, ya que su enfoque de metodología ágil permitió ir realizando todo el proceso de planeación, desarrollo y validación de cada uno de los objetivos definidos.</a:t>
            </a:r>
          </a:p>
        </p:txBody>
      </p:sp>
      <p:sp>
        <p:nvSpPr>
          <p:cNvPr name="TextBox 4" id="4"/>
          <p:cNvSpPr txBox="true"/>
          <p:nvPr/>
        </p:nvSpPr>
        <p:spPr>
          <a:xfrm rot="0">
            <a:off x="4632980" y="2815460"/>
            <a:ext cx="9022041" cy="934954"/>
          </a:xfrm>
          <a:prstGeom prst="rect">
            <a:avLst/>
          </a:prstGeom>
        </p:spPr>
        <p:txBody>
          <a:bodyPr anchor="t" rtlCol="false" tIns="0" lIns="0" bIns="0" rIns="0">
            <a:spAutoFit/>
          </a:bodyPr>
          <a:lstStyle/>
          <a:p>
            <a:pPr algn="ctr">
              <a:lnSpc>
                <a:spcPts val="7632"/>
              </a:lnSpc>
            </a:pPr>
            <a:r>
              <a:rPr lang="en-US" sz="5451">
                <a:solidFill>
                  <a:srgbClr val="000000"/>
                </a:solidFill>
                <a:latin typeface="Staatliches"/>
                <a:ea typeface="Staatliches"/>
                <a:cs typeface="Staatliches"/>
                <a:sym typeface="Staatliches"/>
              </a:rPr>
              <a:t>METODOLOGÍA </a:t>
            </a:r>
          </a:p>
        </p:txBody>
      </p:sp>
      <p:sp>
        <p:nvSpPr>
          <p:cNvPr name="Freeform 5" id="5"/>
          <p:cNvSpPr/>
          <p:nvPr/>
        </p:nvSpPr>
        <p:spPr>
          <a:xfrm flipH="false" flipV="false" rot="0">
            <a:off x="451603" y="8530970"/>
            <a:ext cx="3419378" cy="1454661"/>
          </a:xfrm>
          <a:custGeom>
            <a:avLst/>
            <a:gdLst/>
            <a:ahLst/>
            <a:cxnLst/>
            <a:rect r="r" b="b" t="t" l="l"/>
            <a:pathLst>
              <a:path h="1454661" w="3419378">
                <a:moveTo>
                  <a:pt x="0" y="0"/>
                </a:moveTo>
                <a:lnTo>
                  <a:pt x="3419378" y="0"/>
                </a:lnTo>
                <a:lnTo>
                  <a:pt x="3419378" y="1454660"/>
                </a:lnTo>
                <a:lnTo>
                  <a:pt x="0" y="1454660"/>
                </a:lnTo>
                <a:lnTo>
                  <a:pt x="0" y="0"/>
                </a:lnTo>
                <a:close/>
              </a:path>
            </a:pathLst>
          </a:custGeom>
          <a:blipFill>
            <a:blip r:embed="rId3"/>
            <a:stretch>
              <a:fillRect l="0" t="0" r="0" b="0"/>
            </a:stretch>
          </a:blipFill>
        </p:spPr>
      </p:sp>
      <p:sp>
        <p:nvSpPr>
          <p:cNvPr name="Freeform 6" id="6"/>
          <p:cNvSpPr/>
          <p:nvPr/>
        </p:nvSpPr>
        <p:spPr>
          <a:xfrm flipH="false" flipV="false" rot="5989078">
            <a:off x="-1997959" y="-492021"/>
            <a:ext cx="5327195" cy="4339243"/>
          </a:xfrm>
          <a:custGeom>
            <a:avLst/>
            <a:gdLst/>
            <a:ahLst/>
            <a:cxnLst/>
            <a:rect r="r" b="b" t="t" l="l"/>
            <a:pathLst>
              <a:path h="4339243" w="5327195">
                <a:moveTo>
                  <a:pt x="0" y="0"/>
                </a:moveTo>
                <a:lnTo>
                  <a:pt x="5327195" y="0"/>
                </a:lnTo>
                <a:lnTo>
                  <a:pt x="5327195" y="4339242"/>
                </a:lnTo>
                <a:lnTo>
                  <a:pt x="0" y="433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5689279">
            <a:off x="14745504" y="-460830"/>
            <a:ext cx="5462160" cy="4449177"/>
          </a:xfrm>
          <a:custGeom>
            <a:avLst/>
            <a:gdLst/>
            <a:ahLst/>
            <a:cxnLst/>
            <a:rect r="r" b="b" t="t" l="l"/>
            <a:pathLst>
              <a:path h="4449177" w="5462160">
                <a:moveTo>
                  <a:pt x="5462160" y="0"/>
                </a:moveTo>
                <a:lnTo>
                  <a:pt x="0" y="0"/>
                </a:lnTo>
                <a:lnTo>
                  <a:pt x="0" y="4449177"/>
                </a:lnTo>
                <a:lnTo>
                  <a:pt x="5462160" y="4449177"/>
                </a:lnTo>
                <a:lnTo>
                  <a:pt x="54621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DAGQIaHsN0c</dc:identifier>
  <dcterms:modified xsi:type="dcterms:W3CDTF">2011-08-01T06:04:30Z</dcterms:modified>
  <cp:revision>1</cp:revision>
  <dc:title>Teclado LSC</dc:title>
</cp:coreProperties>
</file>